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71" r:id="rId1"/>
  </p:sldMasterIdLst>
  <p:notesMasterIdLst>
    <p:notesMasterId r:id="rId50"/>
  </p:notesMasterIdLst>
  <p:handoutMasterIdLst>
    <p:handoutMasterId r:id="rId51"/>
  </p:handoutMasterIdLst>
  <p:sldIdLst>
    <p:sldId id="298" r:id="rId2"/>
    <p:sldId id="257" r:id="rId3"/>
    <p:sldId id="394" r:id="rId4"/>
    <p:sldId id="301" r:id="rId5"/>
    <p:sldId id="387" r:id="rId6"/>
    <p:sldId id="388" r:id="rId7"/>
    <p:sldId id="389" r:id="rId8"/>
    <p:sldId id="377" r:id="rId9"/>
    <p:sldId id="378" r:id="rId10"/>
    <p:sldId id="379" r:id="rId11"/>
    <p:sldId id="380" r:id="rId12"/>
    <p:sldId id="381" r:id="rId13"/>
    <p:sldId id="382" r:id="rId14"/>
    <p:sldId id="383" r:id="rId15"/>
    <p:sldId id="384" r:id="rId16"/>
    <p:sldId id="385" r:id="rId17"/>
    <p:sldId id="258" r:id="rId18"/>
    <p:sldId id="370" r:id="rId19"/>
    <p:sldId id="372" r:id="rId20"/>
    <p:sldId id="373" r:id="rId21"/>
    <p:sldId id="374" r:id="rId22"/>
    <p:sldId id="375" r:id="rId23"/>
    <p:sldId id="309" r:id="rId24"/>
    <p:sldId id="310" r:id="rId25"/>
    <p:sldId id="362" r:id="rId26"/>
    <p:sldId id="351" r:id="rId27"/>
    <p:sldId id="352" r:id="rId28"/>
    <p:sldId id="259" r:id="rId29"/>
    <p:sldId id="304" r:id="rId30"/>
    <p:sldId id="354" r:id="rId31"/>
    <p:sldId id="357" r:id="rId32"/>
    <p:sldId id="358" r:id="rId33"/>
    <p:sldId id="359" r:id="rId34"/>
    <p:sldId id="391" r:id="rId35"/>
    <p:sldId id="392" r:id="rId36"/>
    <p:sldId id="393" r:id="rId37"/>
    <p:sldId id="311" r:id="rId38"/>
    <p:sldId id="312" r:id="rId39"/>
    <p:sldId id="364" r:id="rId40"/>
    <p:sldId id="365" r:id="rId41"/>
    <p:sldId id="369" r:id="rId42"/>
    <p:sldId id="368" r:id="rId43"/>
    <p:sldId id="367" r:id="rId44"/>
    <p:sldId id="349" r:id="rId45"/>
    <p:sldId id="363" r:id="rId46"/>
    <p:sldId id="347" r:id="rId47"/>
    <p:sldId id="348" r:id="rId48"/>
    <p:sldId id="339" r:id="rId49"/>
  </p:sldIdLst>
  <p:sldSz cx="9144000" cy="6858000" type="screen4x3"/>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4514" autoAdjust="0"/>
  </p:normalViewPr>
  <p:slideViewPr>
    <p:cSldViewPr>
      <p:cViewPr varScale="1">
        <p:scale>
          <a:sx n="109" d="100"/>
          <a:sy n="109" d="100"/>
        </p:scale>
        <p:origin x="1938"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B07E8-F068-4A9E-8081-9BB405DF3252}" type="doc">
      <dgm:prSet loTypeId="urn:microsoft.com/office/officeart/2005/8/layout/hProcess9" loCatId="process" qsTypeId="urn:microsoft.com/office/officeart/2005/8/quickstyle/simple1" qsCatId="simple" csTypeId="urn:microsoft.com/office/officeart/2005/8/colors/colorful4" csCatId="colorful" phldr="1"/>
      <dgm:spPr/>
    </dgm:pt>
    <dgm:pt modelId="{A283507B-F47B-431D-BEA9-C838C8CC796F}">
      <dgm:prSet phldrT="[Text]"/>
      <dgm:spPr/>
      <dgm:t>
        <a:bodyPr/>
        <a:lstStyle/>
        <a:p>
          <a:r>
            <a:rPr lang="en-GB" b="1" u="sng" dirty="0" smtClean="0"/>
            <a:t>Knowledge:</a:t>
          </a:r>
        </a:p>
        <a:p>
          <a:r>
            <a:rPr lang="en-GB" dirty="0" smtClean="0"/>
            <a:t>Revise the basic facts</a:t>
          </a:r>
          <a:endParaRPr lang="en-GB" dirty="0"/>
        </a:p>
      </dgm:t>
    </dgm:pt>
    <dgm:pt modelId="{93D7A850-A7A6-4DF8-B93C-69A37E5AA09D}" type="parTrans" cxnId="{B5F5393F-AD0F-4F1D-B502-96DDE6D74395}">
      <dgm:prSet/>
      <dgm:spPr/>
      <dgm:t>
        <a:bodyPr/>
        <a:lstStyle/>
        <a:p>
          <a:endParaRPr lang="en-GB"/>
        </a:p>
      </dgm:t>
    </dgm:pt>
    <dgm:pt modelId="{DCD6230A-9ABD-4017-B8F6-D0C4367ED65E}" type="sibTrans" cxnId="{B5F5393F-AD0F-4F1D-B502-96DDE6D74395}">
      <dgm:prSet/>
      <dgm:spPr/>
      <dgm:t>
        <a:bodyPr/>
        <a:lstStyle/>
        <a:p>
          <a:endParaRPr lang="en-GB"/>
        </a:p>
      </dgm:t>
    </dgm:pt>
    <dgm:pt modelId="{90B29549-2556-4A7C-92F4-47B24500C601}">
      <dgm:prSet phldrT="[Text]"/>
      <dgm:spPr/>
      <dgm:t>
        <a:bodyPr/>
        <a:lstStyle/>
        <a:p>
          <a:r>
            <a:rPr lang="en-GB" b="1" u="sng" dirty="0" smtClean="0"/>
            <a:t>Understanding: </a:t>
          </a:r>
          <a:r>
            <a:rPr lang="en-GB" dirty="0" smtClean="0"/>
            <a:t>Describe and explain the knowledge</a:t>
          </a:r>
          <a:endParaRPr lang="en-GB" dirty="0"/>
        </a:p>
      </dgm:t>
    </dgm:pt>
    <dgm:pt modelId="{A8C96185-BF49-48E5-8288-5AC754A59C82}" type="parTrans" cxnId="{4CBE36D0-69AE-4146-B1E1-47D0D8762ED5}">
      <dgm:prSet/>
      <dgm:spPr/>
      <dgm:t>
        <a:bodyPr/>
        <a:lstStyle/>
        <a:p>
          <a:endParaRPr lang="en-GB"/>
        </a:p>
      </dgm:t>
    </dgm:pt>
    <dgm:pt modelId="{665BD26C-4367-49D2-995B-A97C78E2940B}" type="sibTrans" cxnId="{4CBE36D0-69AE-4146-B1E1-47D0D8762ED5}">
      <dgm:prSet/>
      <dgm:spPr/>
      <dgm:t>
        <a:bodyPr/>
        <a:lstStyle/>
        <a:p>
          <a:endParaRPr lang="en-GB"/>
        </a:p>
      </dgm:t>
    </dgm:pt>
    <dgm:pt modelId="{FEFC8683-381A-4BA9-AEAE-093372283229}">
      <dgm:prSet phldrT="[Text]"/>
      <dgm:spPr/>
      <dgm:t>
        <a:bodyPr/>
        <a:lstStyle/>
        <a:p>
          <a:r>
            <a:rPr lang="en-GB" b="1" u="sng" dirty="0" smtClean="0"/>
            <a:t>Application:</a:t>
          </a:r>
        </a:p>
        <a:p>
          <a:r>
            <a:rPr lang="en-GB" dirty="0" smtClean="0"/>
            <a:t>Apply the knowledge to an examination question</a:t>
          </a:r>
          <a:endParaRPr lang="en-GB" dirty="0"/>
        </a:p>
      </dgm:t>
    </dgm:pt>
    <dgm:pt modelId="{C31D2A02-0598-434F-A990-7A9E37E17F65}" type="parTrans" cxnId="{BD98DC46-7F92-4604-8783-CA88EB4FCCD1}">
      <dgm:prSet/>
      <dgm:spPr/>
      <dgm:t>
        <a:bodyPr/>
        <a:lstStyle/>
        <a:p>
          <a:endParaRPr lang="en-GB"/>
        </a:p>
      </dgm:t>
    </dgm:pt>
    <dgm:pt modelId="{36A4AF60-ACF6-47BE-A901-CA31EF8394AA}" type="sibTrans" cxnId="{BD98DC46-7F92-4604-8783-CA88EB4FCCD1}">
      <dgm:prSet/>
      <dgm:spPr/>
      <dgm:t>
        <a:bodyPr/>
        <a:lstStyle/>
        <a:p>
          <a:endParaRPr lang="en-GB"/>
        </a:p>
      </dgm:t>
    </dgm:pt>
    <dgm:pt modelId="{52FE7FB3-510A-4F4E-B87F-DF268517E1E3}" type="pres">
      <dgm:prSet presAssocID="{6EBB07E8-F068-4A9E-8081-9BB405DF3252}" presName="CompostProcess" presStyleCnt="0">
        <dgm:presLayoutVars>
          <dgm:dir/>
          <dgm:resizeHandles val="exact"/>
        </dgm:presLayoutVars>
      </dgm:prSet>
      <dgm:spPr/>
    </dgm:pt>
    <dgm:pt modelId="{0685ACE1-8497-4B46-957E-57B6DE2C6D23}" type="pres">
      <dgm:prSet presAssocID="{6EBB07E8-F068-4A9E-8081-9BB405DF3252}" presName="arrow" presStyleLbl="bgShp" presStyleIdx="0" presStyleCnt="1"/>
      <dgm:spPr/>
    </dgm:pt>
    <dgm:pt modelId="{FEEB4AFA-93B8-42AE-9FBF-9AD6232127F6}" type="pres">
      <dgm:prSet presAssocID="{6EBB07E8-F068-4A9E-8081-9BB405DF3252}" presName="linearProcess" presStyleCnt="0"/>
      <dgm:spPr/>
    </dgm:pt>
    <dgm:pt modelId="{6C6A01D6-8C47-4C15-8343-6A893F99C541}" type="pres">
      <dgm:prSet presAssocID="{A283507B-F47B-431D-BEA9-C838C8CC796F}" presName="textNode" presStyleLbl="node1" presStyleIdx="0" presStyleCnt="3">
        <dgm:presLayoutVars>
          <dgm:bulletEnabled val="1"/>
        </dgm:presLayoutVars>
      </dgm:prSet>
      <dgm:spPr/>
      <dgm:t>
        <a:bodyPr/>
        <a:lstStyle/>
        <a:p>
          <a:endParaRPr lang="en-GB"/>
        </a:p>
      </dgm:t>
    </dgm:pt>
    <dgm:pt modelId="{E68BFCCD-7F03-41B0-9D26-D6CBE860490B}" type="pres">
      <dgm:prSet presAssocID="{DCD6230A-9ABD-4017-B8F6-D0C4367ED65E}" presName="sibTrans" presStyleCnt="0"/>
      <dgm:spPr/>
    </dgm:pt>
    <dgm:pt modelId="{88137763-C6C6-45B8-92B3-1111755BEA4F}" type="pres">
      <dgm:prSet presAssocID="{90B29549-2556-4A7C-92F4-47B24500C601}" presName="textNode" presStyleLbl="node1" presStyleIdx="1" presStyleCnt="3">
        <dgm:presLayoutVars>
          <dgm:bulletEnabled val="1"/>
        </dgm:presLayoutVars>
      </dgm:prSet>
      <dgm:spPr/>
      <dgm:t>
        <a:bodyPr/>
        <a:lstStyle/>
        <a:p>
          <a:endParaRPr lang="en-GB"/>
        </a:p>
      </dgm:t>
    </dgm:pt>
    <dgm:pt modelId="{9F397301-5F6D-4F93-9B8D-3B10E7B8C6F5}" type="pres">
      <dgm:prSet presAssocID="{665BD26C-4367-49D2-995B-A97C78E2940B}" presName="sibTrans" presStyleCnt="0"/>
      <dgm:spPr/>
    </dgm:pt>
    <dgm:pt modelId="{57A2A2FF-747C-47F9-93ED-69BB6B86475B}" type="pres">
      <dgm:prSet presAssocID="{FEFC8683-381A-4BA9-AEAE-093372283229}" presName="textNode" presStyleLbl="node1" presStyleIdx="2" presStyleCnt="3">
        <dgm:presLayoutVars>
          <dgm:bulletEnabled val="1"/>
        </dgm:presLayoutVars>
      </dgm:prSet>
      <dgm:spPr/>
      <dgm:t>
        <a:bodyPr/>
        <a:lstStyle/>
        <a:p>
          <a:endParaRPr lang="en-GB"/>
        </a:p>
      </dgm:t>
    </dgm:pt>
  </dgm:ptLst>
  <dgm:cxnLst>
    <dgm:cxn modelId="{4CBE36D0-69AE-4146-B1E1-47D0D8762ED5}" srcId="{6EBB07E8-F068-4A9E-8081-9BB405DF3252}" destId="{90B29549-2556-4A7C-92F4-47B24500C601}" srcOrd="1" destOrd="0" parTransId="{A8C96185-BF49-48E5-8288-5AC754A59C82}" sibTransId="{665BD26C-4367-49D2-995B-A97C78E2940B}"/>
    <dgm:cxn modelId="{C7FEA18C-1918-430D-84AE-44630050B52E}" type="presOf" srcId="{FEFC8683-381A-4BA9-AEAE-093372283229}" destId="{57A2A2FF-747C-47F9-93ED-69BB6B86475B}" srcOrd="0" destOrd="0" presId="urn:microsoft.com/office/officeart/2005/8/layout/hProcess9"/>
    <dgm:cxn modelId="{B5F5393F-AD0F-4F1D-B502-96DDE6D74395}" srcId="{6EBB07E8-F068-4A9E-8081-9BB405DF3252}" destId="{A283507B-F47B-431D-BEA9-C838C8CC796F}" srcOrd="0" destOrd="0" parTransId="{93D7A850-A7A6-4DF8-B93C-69A37E5AA09D}" sibTransId="{DCD6230A-9ABD-4017-B8F6-D0C4367ED65E}"/>
    <dgm:cxn modelId="{801B925F-A731-4904-8401-8EF4049D9C2C}" type="presOf" srcId="{90B29549-2556-4A7C-92F4-47B24500C601}" destId="{88137763-C6C6-45B8-92B3-1111755BEA4F}" srcOrd="0" destOrd="0" presId="urn:microsoft.com/office/officeart/2005/8/layout/hProcess9"/>
    <dgm:cxn modelId="{16BD0132-ADDE-4796-9F0F-D08FCE2884E3}" type="presOf" srcId="{6EBB07E8-F068-4A9E-8081-9BB405DF3252}" destId="{52FE7FB3-510A-4F4E-B87F-DF268517E1E3}" srcOrd="0" destOrd="0" presId="urn:microsoft.com/office/officeart/2005/8/layout/hProcess9"/>
    <dgm:cxn modelId="{2672410C-4FDD-40C8-8647-0FDE22B44F41}" type="presOf" srcId="{A283507B-F47B-431D-BEA9-C838C8CC796F}" destId="{6C6A01D6-8C47-4C15-8343-6A893F99C541}" srcOrd="0" destOrd="0" presId="urn:microsoft.com/office/officeart/2005/8/layout/hProcess9"/>
    <dgm:cxn modelId="{BD98DC46-7F92-4604-8783-CA88EB4FCCD1}" srcId="{6EBB07E8-F068-4A9E-8081-9BB405DF3252}" destId="{FEFC8683-381A-4BA9-AEAE-093372283229}" srcOrd="2" destOrd="0" parTransId="{C31D2A02-0598-434F-A990-7A9E37E17F65}" sibTransId="{36A4AF60-ACF6-47BE-A901-CA31EF8394AA}"/>
    <dgm:cxn modelId="{96F772A3-A6CB-4959-A973-1207C95102B9}" type="presParOf" srcId="{52FE7FB3-510A-4F4E-B87F-DF268517E1E3}" destId="{0685ACE1-8497-4B46-957E-57B6DE2C6D23}" srcOrd="0" destOrd="0" presId="urn:microsoft.com/office/officeart/2005/8/layout/hProcess9"/>
    <dgm:cxn modelId="{DC723AAF-1F52-4828-9555-832786F68A11}" type="presParOf" srcId="{52FE7FB3-510A-4F4E-B87F-DF268517E1E3}" destId="{FEEB4AFA-93B8-42AE-9FBF-9AD6232127F6}" srcOrd="1" destOrd="0" presId="urn:microsoft.com/office/officeart/2005/8/layout/hProcess9"/>
    <dgm:cxn modelId="{08AB9F92-FD1D-46CF-885A-5ACC235911C3}" type="presParOf" srcId="{FEEB4AFA-93B8-42AE-9FBF-9AD6232127F6}" destId="{6C6A01D6-8C47-4C15-8343-6A893F99C541}" srcOrd="0" destOrd="0" presId="urn:microsoft.com/office/officeart/2005/8/layout/hProcess9"/>
    <dgm:cxn modelId="{6F8FEDB5-C65F-481B-AE84-8C3155207307}" type="presParOf" srcId="{FEEB4AFA-93B8-42AE-9FBF-9AD6232127F6}" destId="{E68BFCCD-7F03-41B0-9D26-D6CBE860490B}" srcOrd="1" destOrd="0" presId="urn:microsoft.com/office/officeart/2005/8/layout/hProcess9"/>
    <dgm:cxn modelId="{132B7F51-123C-4E41-ADA3-4252CBC5E218}" type="presParOf" srcId="{FEEB4AFA-93B8-42AE-9FBF-9AD6232127F6}" destId="{88137763-C6C6-45B8-92B3-1111755BEA4F}" srcOrd="2" destOrd="0" presId="urn:microsoft.com/office/officeart/2005/8/layout/hProcess9"/>
    <dgm:cxn modelId="{F20260E2-AFC0-4D0C-BBBC-2FD415F35790}" type="presParOf" srcId="{FEEB4AFA-93B8-42AE-9FBF-9AD6232127F6}" destId="{9F397301-5F6D-4F93-9B8D-3B10E7B8C6F5}" srcOrd="3" destOrd="0" presId="urn:microsoft.com/office/officeart/2005/8/layout/hProcess9"/>
    <dgm:cxn modelId="{18451D37-8B47-4341-8CED-06525CACBE42}" type="presParOf" srcId="{FEEB4AFA-93B8-42AE-9FBF-9AD6232127F6}" destId="{57A2A2FF-747C-47F9-93ED-69BB6B86475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5ACE1-8497-4B46-957E-57B6DE2C6D23}">
      <dsp:nvSpPr>
        <dsp:cNvPr id="0" name=""/>
        <dsp:cNvSpPr/>
      </dsp:nvSpPr>
      <dsp:spPr>
        <a:xfrm>
          <a:off x="657379" y="0"/>
          <a:ext cx="7450300" cy="40640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6A01D6-8C47-4C15-8343-6A893F99C541}">
      <dsp:nvSpPr>
        <dsp:cNvPr id="0" name=""/>
        <dsp:cNvSpPr/>
      </dsp:nvSpPr>
      <dsp:spPr>
        <a:xfrm>
          <a:off x="9415" y="1219199"/>
          <a:ext cx="2821253" cy="16256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u="sng" kern="1200" dirty="0" smtClean="0"/>
            <a:t>Knowledge:</a:t>
          </a:r>
        </a:p>
        <a:p>
          <a:pPr lvl="0" algn="ctr" defTabSz="933450">
            <a:lnSpc>
              <a:spcPct val="90000"/>
            </a:lnSpc>
            <a:spcBef>
              <a:spcPct val="0"/>
            </a:spcBef>
            <a:spcAft>
              <a:spcPct val="35000"/>
            </a:spcAft>
          </a:pPr>
          <a:r>
            <a:rPr lang="en-GB" sz="2100" kern="1200" dirty="0" smtClean="0"/>
            <a:t>Revise the basic facts</a:t>
          </a:r>
          <a:endParaRPr lang="en-GB" sz="2100" kern="1200" dirty="0"/>
        </a:p>
      </dsp:txBody>
      <dsp:txXfrm>
        <a:off x="88770" y="1298554"/>
        <a:ext cx="2662543" cy="1466890"/>
      </dsp:txXfrm>
    </dsp:sp>
    <dsp:sp modelId="{88137763-C6C6-45B8-92B3-1111755BEA4F}">
      <dsp:nvSpPr>
        <dsp:cNvPr id="0" name=""/>
        <dsp:cNvSpPr/>
      </dsp:nvSpPr>
      <dsp:spPr>
        <a:xfrm>
          <a:off x="2971902" y="1219199"/>
          <a:ext cx="2821253" cy="1625600"/>
        </a:xfrm>
        <a:prstGeom prst="roundRect">
          <a:avLst/>
        </a:prstGeom>
        <a:solidFill>
          <a:schemeClr val="accent4">
            <a:hueOff val="-4284886"/>
            <a:satOff val="8781"/>
            <a:lumOff val="411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u="sng" kern="1200" dirty="0" smtClean="0"/>
            <a:t>Understanding: </a:t>
          </a:r>
          <a:r>
            <a:rPr lang="en-GB" sz="2100" kern="1200" dirty="0" smtClean="0"/>
            <a:t>Describe and explain the knowledge</a:t>
          </a:r>
          <a:endParaRPr lang="en-GB" sz="2100" kern="1200" dirty="0"/>
        </a:p>
      </dsp:txBody>
      <dsp:txXfrm>
        <a:off x="3051257" y="1298554"/>
        <a:ext cx="2662543" cy="1466890"/>
      </dsp:txXfrm>
    </dsp:sp>
    <dsp:sp modelId="{57A2A2FF-747C-47F9-93ED-69BB6B86475B}">
      <dsp:nvSpPr>
        <dsp:cNvPr id="0" name=""/>
        <dsp:cNvSpPr/>
      </dsp:nvSpPr>
      <dsp:spPr>
        <a:xfrm>
          <a:off x="5934390" y="1219199"/>
          <a:ext cx="2821253" cy="1625600"/>
        </a:xfrm>
        <a:prstGeom prst="roundRect">
          <a:avLst/>
        </a:prstGeom>
        <a:solidFill>
          <a:schemeClr val="accent4">
            <a:hueOff val="-8569773"/>
            <a:satOff val="17563"/>
            <a:lumOff val="8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u="sng" kern="1200" dirty="0" smtClean="0"/>
            <a:t>Application:</a:t>
          </a:r>
        </a:p>
        <a:p>
          <a:pPr lvl="0" algn="ctr" defTabSz="933450">
            <a:lnSpc>
              <a:spcPct val="90000"/>
            </a:lnSpc>
            <a:spcBef>
              <a:spcPct val="0"/>
            </a:spcBef>
            <a:spcAft>
              <a:spcPct val="35000"/>
            </a:spcAft>
          </a:pPr>
          <a:r>
            <a:rPr lang="en-GB" sz="2100" kern="1200" dirty="0" smtClean="0"/>
            <a:t>Apply the knowledge to an examination question</a:t>
          </a:r>
          <a:endParaRPr lang="en-GB" sz="2100" kern="1200" dirty="0"/>
        </a:p>
      </dsp:txBody>
      <dsp:txXfrm>
        <a:off x="6013745" y="1298554"/>
        <a:ext cx="2662543"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154"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2225" y="0"/>
            <a:ext cx="4278154" cy="339884"/>
          </a:xfrm>
          <a:prstGeom prst="rect">
            <a:avLst/>
          </a:prstGeom>
        </p:spPr>
        <p:txBody>
          <a:bodyPr vert="horz" lIns="91440" tIns="45720" rIns="91440" bIns="45720" rtlCol="0"/>
          <a:lstStyle>
            <a:lvl1pPr algn="r">
              <a:defRPr sz="1200"/>
            </a:lvl1pPr>
          </a:lstStyle>
          <a:p>
            <a:fld id="{CDFCD0A5-9338-47FB-8081-60059EBFD3C3}" type="datetimeFigureOut">
              <a:rPr lang="en-GB" smtClean="0"/>
              <a:t>01/02/2017</a:t>
            </a:fld>
            <a:endParaRPr lang="en-GB"/>
          </a:p>
        </p:txBody>
      </p:sp>
      <p:sp>
        <p:nvSpPr>
          <p:cNvPr id="4" name="Footer Placeholder 3"/>
          <p:cNvSpPr>
            <a:spLocks noGrp="1"/>
          </p:cNvSpPr>
          <p:nvPr>
            <p:ph type="ftr" sz="quarter" idx="2"/>
          </p:nvPr>
        </p:nvSpPr>
        <p:spPr>
          <a:xfrm>
            <a:off x="1" y="6456611"/>
            <a:ext cx="4278154"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2225" y="6456611"/>
            <a:ext cx="4278154" cy="339884"/>
          </a:xfrm>
          <a:prstGeom prst="rect">
            <a:avLst/>
          </a:prstGeom>
        </p:spPr>
        <p:txBody>
          <a:bodyPr vert="horz" lIns="91440" tIns="45720" rIns="91440" bIns="45720" rtlCol="0" anchor="b"/>
          <a:lstStyle>
            <a:lvl1pPr algn="r">
              <a:defRPr sz="1200"/>
            </a:lvl1pPr>
          </a:lstStyle>
          <a:p>
            <a:fld id="{B97DBCCD-7290-4174-AE93-9547F0263E6C}" type="slidenum">
              <a:rPr lang="en-GB" smtClean="0"/>
              <a:t>‹#›</a:t>
            </a:fld>
            <a:endParaRPr lang="en-GB"/>
          </a:p>
        </p:txBody>
      </p:sp>
    </p:spTree>
    <p:extLst>
      <p:ext uri="{BB962C8B-B14F-4D97-AF65-F5344CB8AC3E}">
        <p14:creationId xmlns:p14="http://schemas.microsoft.com/office/powerpoint/2010/main" val="4065415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154"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225" y="0"/>
            <a:ext cx="4278154" cy="339884"/>
          </a:xfrm>
          <a:prstGeom prst="rect">
            <a:avLst/>
          </a:prstGeom>
        </p:spPr>
        <p:txBody>
          <a:bodyPr vert="horz" lIns="91440" tIns="45720" rIns="91440" bIns="45720" rtlCol="0"/>
          <a:lstStyle>
            <a:lvl1pPr algn="r">
              <a:defRPr sz="1200"/>
            </a:lvl1pPr>
          </a:lstStyle>
          <a:p>
            <a:fld id="{2C9897DC-A1A4-4A29-97B4-172217E54BE8}" type="datetimeFigureOut">
              <a:rPr lang="en-US" smtClean="0"/>
              <a:pPr/>
              <a:t>2/1/2017</a:t>
            </a:fld>
            <a:endParaRPr lang="en-GB"/>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267" y="3228895"/>
            <a:ext cx="7898130" cy="30589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56611"/>
            <a:ext cx="4278154"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225" y="6456611"/>
            <a:ext cx="4278154" cy="339884"/>
          </a:xfrm>
          <a:prstGeom prst="rect">
            <a:avLst/>
          </a:prstGeom>
        </p:spPr>
        <p:txBody>
          <a:bodyPr vert="horz" lIns="91440" tIns="45720" rIns="91440" bIns="45720" rtlCol="0" anchor="b"/>
          <a:lstStyle>
            <a:lvl1pPr algn="r">
              <a:defRPr sz="1200"/>
            </a:lvl1pPr>
          </a:lstStyle>
          <a:p>
            <a:fld id="{0AC8125A-E791-4219-9368-F7B27B63C2B1}" type="slidenum">
              <a:rPr lang="en-GB" smtClean="0"/>
              <a:pPr/>
              <a:t>‹#›</a:t>
            </a:fld>
            <a:endParaRPr lang="en-GB"/>
          </a:p>
        </p:txBody>
      </p:sp>
    </p:spTree>
    <p:extLst>
      <p:ext uri="{BB962C8B-B14F-4D97-AF65-F5344CB8AC3E}">
        <p14:creationId xmlns:p14="http://schemas.microsoft.com/office/powerpoint/2010/main" val="23472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AC8125A-E791-4219-9368-F7B27B63C2B1}" type="slidenum">
              <a:rPr lang="en-GB" smtClean="0"/>
              <a:pPr/>
              <a:t>4</a:t>
            </a:fld>
            <a:endParaRPr lang="en-GB"/>
          </a:p>
        </p:txBody>
      </p:sp>
    </p:spTree>
    <p:extLst>
      <p:ext uri="{BB962C8B-B14F-4D97-AF65-F5344CB8AC3E}">
        <p14:creationId xmlns:p14="http://schemas.microsoft.com/office/powerpoint/2010/main" val="402217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Tom </a:t>
            </a:r>
            <a:r>
              <a:rPr lang="en-GB" dirty="0" err="1" smtClean="0"/>
              <a:t>Calladine</a:t>
            </a:r>
            <a:r>
              <a:rPr lang="en-GB" dirty="0" smtClean="0"/>
              <a:t> (A8 = B/6/7)&amp; Lauren </a:t>
            </a:r>
            <a:r>
              <a:rPr lang="en-GB" dirty="0" err="1" smtClean="0"/>
              <a:t>Damiral</a:t>
            </a:r>
            <a:r>
              <a:rPr lang="en-GB" dirty="0" smtClean="0"/>
              <a:t> (A8 = B/C/4/5)</a:t>
            </a:r>
            <a:endParaRPr lang="en-GB" dirty="0"/>
          </a:p>
        </p:txBody>
      </p:sp>
      <p:sp>
        <p:nvSpPr>
          <p:cNvPr id="4" name="Slide Number Placeholder 3"/>
          <p:cNvSpPr>
            <a:spLocks noGrp="1"/>
          </p:cNvSpPr>
          <p:nvPr>
            <p:ph type="sldNum" sz="quarter" idx="10"/>
          </p:nvPr>
        </p:nvSpPr>
        <p:spPr/>
        <p:txBody>
          <a:bodyPr/>
          <a:lstStyle/>
          <a:p>
            <a:fld id="{9F76D33C-8F81-498C-A6D6-B8B72889820B}" type="slidenum">
              <a:rPr lang="en-GB" smtClean="0"/>
              <a:t>25</a:t>
            </a:fld>
            <a:endParaRPr lang="en-GB"/>
          </a:p>
        </p:txBody>
      </p:sp>
    </p:spTree>
    <p:extLst>
      <p:ext uri="{BB962C8B-B14F-4D97-AF65-F5344CB8AC3E}">
        <p14:creationId xmlns:p14="http://schemas.microsoft.com/office/powerpoint/2010/main" val="410257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Rian</a:t>
            </a:r>
            <a:r>
              <a:rPr lang="en-GB" dirty="0" smtClean="0"/>
              <a:t> </a:t>
            </a:r>
            <a:r>
              <a:rPr lang="en-GB" dirty="0" err="1" smtClean="0"/>
              <a:t>Leggit</a:t>
            </a:r>
            <a:endParaRPr lang="en-GB" dirty="0" smtClean="0"/>
          </a:p>
          <a:p>
            <a:r>
              <a:rPr lang="en-GB" dirty="0" smtClean="0"/>
              <a:t>Opportunity to mention</a:t>
            </a:r>
            <a:r>
              <a:rPr lang="en-GB" baseline="0" dirty="0" smtClean="0"/>
              <a:t> school expectations versus external estimate</a:t>
            </a:r>
            <a:endParaRPr lang="en-GB" dirty="0"/>
          </a:p>
        </p:txBody>
      </p:sp>
      <p:sp>
        <p:nvSpPr>
          <p:cNvPr id="4" name="Slide Number Placeholder 3"/>
          <p:cNvSpPr>
            <a:spLocks noGrp="1"/>
          </p:cNvSpPr>
          <p:nvPr>
            <p:ph type="sldNum" sz="quarter" idx="10"/>
          </p:nvPr>
        </p:nvSpPr>
        <p:spPr/>
        <p:txBody>
          <a:bodyPr/>
          <a:lstStyle/>
          <a:p>
            <a:fld id="{0AC8125A-E791-4219-9368-F7B27B63C2B1}" type="slidenum">
              <a:rPr lang="en-GB" smtClean="0"/>
              <a:pPr/>
              <a:t>26</a:t>
            </a:fld>
            <a:endParaRPr lang="en-GB"/>
          </a:p>
        </p:txBody>
      </p:sp>
    </p:spTree>
    <p:extLst>
      <p:ext uri="{BB962C8B-B14F-4D97-AF65-F5344CB8AC3E}">
        <p14:creationId xmlns:p14="http://schemas.microsoft.com/office/powerpoint/2010/main" val="143027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Frazer Alan</a:t>
            </a:r>
            <a:endParaRPr lang="en-GB" dirty="0"/>
          </a:p>
        </p:txBody>
      </p:sp>
      <p:sp>
        <p:nvSpPr>
          <p:cNvPr id="4" name="Slide Number Placeholder 3"/>
          <p:cNvSpPr>
            <a:spLocks noGrp="1"/>
          </p:cNvSpPr>
          <p:nvPr>
            <p:ph type="sldNum" sz="quarter" idx="10"/>
          </p:nvPr>
        </p:nvSpPr>
        <p:spPr/>
        <p:txBody>
          <a:bodyPr/>
          <a:lstStyle/>
          <a:p>
            <a:fld id="{0AC8125A-E791-4219-9368-F7B27B63C2B1}" type="slidenum">
              <a:rPr lang="en-GB" smtClean="0"/>
              <a:pPr/>
              <a:t>27</a:t>
            </a:fld>
            <a:endParaRPr lang="en-GB"/>
          </a:p>
        </p:txBody>
      </p:sp>
    </p:spTree>
    <p:extLst>
      <p:ext uri="{BB962C8B-B14F-4D97-AF65-F5344CB8AC3E}">
        <p14:creationId xmlns:p14="http://schemas.microsoft.com/office/powerpoint/2010/main" val="64216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C8125A-E791-4219-9368-F7B27B63C2B1}" type="slidenum">
              <a:rPr lang="en-GB" smtClean="0"/>
              <a:pPr/>
              <a:t>29</a:t>
            </a:fld>
            <a:endParaRPr lang="en-GB"/>
          </a:p>
        </p:txBody>
      </p:sp>
    </p:spTree>
    <p:extLst>
      <p:ext uri="{BB962C8B-B14F-4D97-AF65-F5344CB8AC3E}">
        <p14:creationId xmlns:p14="http://schemas.microsoft.com/office/powerpoint/2010/main" val="307108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C8125A-E791-4219-9368-F7B27B63C2B1}" type="slidenum">
              <a:rPr lang="en-GB" smtClean="0"/>
              <a:pPr/>
              <a:t>30</a:t>
            </a:fld>
            <a:endParaRPr lang="en-GB"/>
          </a:p>
        </p:txBody>
      </p:sp>
    </p:spTree>
    <p:extLst>
      <p:ext uri="{BB962C8B-B14F-4D97-AF65-F5344CB8AC3E}">
        <p14:creationId xmlns:p14="http://schemas.microsoft.com/office/powerpoint/2010/main" val="307108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ANNOTATED SLIDE: This is my adaptation of the Cornell system for note taking; the idea is that revision notes,</a:t>
            </a:r>
            <a:r>
              <a:rPr lang="en-US" baseline="0" dirty="0" smtClean="0"/>
              <a:t> </a:t>
            </a:r>
            <a:r>
              <a:rPr lang="en-US" baseline="0" dirty="0" err="1" smtClean="0"/>
              <a:t>mindmaps</a:t>
            </a:r>
            <a:r>
              <a:rPr lang="en-US" baseline="0" dirty="0" smtClean="0"/>
              <a:t> or bullet points are placed on the main part of the A4 paper that has been given a large margin and summary section at the bottom. The slide explains how to then use this paper </a:t>
            </a:r>
            <a:r>
              <a:rPr lang="en-US" baseline="0" smtClean="0"/>
              <a:t>for revision. </a:t>
            </a:r>
            <a:endParaRPr lang="en-GB" dirty="0"/>
          </a:p>
        </p:txBody>
      </p:sp>
      <p:sp>
        <p:nvSpPr>
          <p:cNvPr id="4" name="Slide Number Placeholder 3"/>
          <p:cNvSpPr>
            <a:spLocks noGrp="1"/>
          </p:cNvSpPr>
          <p:nvPr>
            <p:ph type="sldNum" sz="quarter" idx="10"/>
          </p:nvPr>
        </p:nvSpPr>
        <p:spPr/>
        <p:txBody>
          <a:bodyPr/>
          <a:lstStyle/>
          <a:p>
            <a:fld id="{00939DA2-1874-46D1-AFAC-A5DC72353CE6}" type="slidenum">
              <a:rPr lang="en-GB" smtClean="0"/>
              <a:t>33</a:t>
            </a:fld>
            <a:endParaRPr lang="en-GB"/>
          </a:p>
        </p:txBody>
      </p:sp>
    </p:spTree>
    <p:extLst>
      <p:ext uri="{BB962C8B-B14F-4D97-AF65-F5344CB8AC3E}">
        <p14:creationId xmlns:p14="http://schemas.microsoft.com/office/powerpoint/2010/main" val="395055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E67A28D-31D3-4BC4-AF08-442C9627DDE8}" type="datetime1">
              <a:rPr lang="en-US" smtClean="0"/>
              <a:t>2/1/2017</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smtClean="0"/>
              <a:t>Fulston Manor School Open Day 2007</a:t>
            </a:r>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711E645-42A7-4C9F-95B0-60AB091C7E91}" type="slidenum">
              <a:rPr lang="en-GB" smtClean="0"/>
              <a:pPr/>
              <a:t>‹#›</a:t>
            </a:fld>
            <a:endParaRPr lang="en-GB"/>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07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465C2A-4315-4F82-88C7-B9688032F935}" type="datetime1">
              <a:rPr lang="en-US" smtClean="0"/>
              <a:t>2/1/2017</a:t>
            </a:fld>
            <a:endParaRPr lang="en-GB"/>
          </a:p>
        </p:txBody>
      </p:sp>
      <p:sp>
        <p:nvSpPr>
          <p:cNvPr id="5" name="Footer Placeholder 4"/>
          <p:cNvSpPr>
            <a:spLocks noGrp="1"/>
          </p:cNvSpPr>
          <p:nvPr>
            <p:ph type="ftr" sz="quarter" idx="11"/>
          </p:nvPr>
        </p:nvSpPr>
        <p:spPr/>
        <p:txBody>
          <a:bodyPr/>
          <a:lstStyle/>
          <a:p>
            <a:r>
              <a:rPr lang="en-US" smtClean="0"/>
              <a:t>Fulston Manor School Open Day 2007</a:t>
            </a:r>
            <a:endParaRPr lang="en-GB"/>
          </a:p>
        </p:txBody>
      </p:sp>
      <p:sp>
        <p:nvSpPr>
          <p:cNvPr id="6" name="Slide Number Placeholder 5"/>
          <p:cNvSpPr>
            <a:spLocks noGrp="1"/>
          </p:cNvSpPr>
          <p:nvPr>
            <p:ph type="sldNum" sz="quarter" idx="12"/>
          </p:nvPr>
        </p:nvSpPr>
        <p:spPr/>
        <p:txBody>
          <a:bodyPr/>
          <a:lstStyle/>
          <a:p>
            <a:fld id="{1711E645-42A7-4C9F-95B0-60AB091C7E91}" type="slidenum">
              <a:rPr lang="en-GB" smtClean="0"/>
              <a:pPr/>
              <a:t>‹#›</a:t>
            </a:fld>
            <a:endParaRPr lang="en-GB"/>
          </a:p>
        </p:txBody>
      </p:sp>
    </p:spTree>
    <p:extLst>
      <p:ext uri="{BB962C8B-B14F-4D97-AF65-F5344CB8AC3E}">
        <p14:creationId xmlns:p14="http://schemas.microsoft.com/office/powerpoint/2010/main" val="395455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E9A697-711F-4706-A993-5583DDC51C67}" type="datetime1">
              <a:rPr lang="en-US" smtClean="0"/>
              <a:t>2/1/2017</a:t>
            </a:fld>
            <a:endParaRPr lang="en-GB"/>
          </a:p>
        </p:txBody>
      </p:sp>
      <p:sp>
        <p:nvSpPr>
          <p:cNvPr id="5" name="Footer Placeholder 4"/>
          <p:cNvSpPr>
            <a:spLocks noGrp="1"/>
          </p:cNvSpPr>
          <p:nvPr>
            <p:ph type="ftr" sz="quarter" idx="11"/>
          </p:nvPr>
        </p:nvSpPr>
        <p:spPr/>
        <p:txBody>
          <a:bodyPr/>
          <a:lstStyle/>
          <a:p>
            <a:r>
              <a:rPr lang="en-US" smtClean="0"/>
              <a:t>Fulston Manor School Open Day 2007</a:t>
            </a:r>
            <a:endParaRPr lang="en-GB"/>
          </a:p>
        </p:txBody>
      </p:sp>
      <p:sp>
        <p:nvSpPr>
          <p:cNvPr id="6" name="Slide Number Placeholder 5"/>
          <p:cNvSpPr>
            <a:spLocks noGrp="1"/>
          </p:cNvSpPr>
          <p:nvPr>
            <p:ph type="sldNum" sz="quarter" idx="12"/>
          </p:nvPr>
        </p:nvSpPr>
        <p:spPr/>
        <p:txBody>
          <a:bodyPr/>
          <a:lstStyle/>
          <a:p>
            <a:fld id="{1711E645-42A7-4C9F-95B0-60AB091C7E91}" type="slidenum">
              <a:rPr lang="en-GB" smtClean="0"/>
              <a:pPr/>
              <a:t>‹#›</a:t>
            </a:fld>
            <a:endParaRPr lang="en-GB"/>
          </a:p>
        </p:txBody>
      </p:sp>
    </p:spTree>
    <p:extLst>
      <p:ext uri="{BB962C8B-B14F-4D97-AF65-F5344CB8AC3E}">
        <p14:creationId xmlns:p14="http://schemas.microsoft.com/office/powerpoint/2010/main" val="15347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5655E3-4B20-448E-8C93-A4977F56958C}" type="datetime1">
              <a:rPr lang="en-US" smtClean="0"/>
              <a:t>2/1/2017</a:t>
            </a:fld>
            <a:endParaRPr lang="en-GB"/>
          </a:p>
        </p:txBody>
      </p:sp>
      <p:sp>
        <p:nvSpPr>
          <p:cNvPr id="5" name="Footer Placeholder 4"/>
          <p:cNvSpPr>
            <a:spLocks noGrp="1"/>
          </p:cNvSpPr>
          <p:nvPr>
            <p:ph type="ftr" sz="quarter" idx="11"/>
          </p:nvPr>
        </p:nvSpPr>
        <p:spPr/>
        <p:txBody>
          <a:bodyPr/>
          <a:lstStyle/>
          <a:p>
            <a:r>
              <a:rPr lang="en-US" smtClean="0"/>
              <a:t>Fulston Manor School Open Day 2007</a:t>
            </a:r>
            <a:endParaRPr lang="en-GB"/>
          </a:p>
        </p:txBody>
      </p:sp>
      <p:sp>
        <p:nvSpPr>
          <p:cNvPr id="6" name="Slide Number Placeholder 5"/>
          <p:cNvSpPr>
            <a:spLocks noGrp="1"/>
          </p:cNvSpPr>
          <p:nvPr>
            <p:ph type="sldNum" sz="quarter" idx="12"/>
          </p:nvPr>
        </p:nvSpPr>
        <p:spPr/>
        <p:txBody>
          <a:bodyPr/>
          <a:lstStyle/>
          <a:p>
            <a:fld id="{1711E645-42A7-4C9F-95B0-60AB091C7E91}" type="slidenum">
              <a:rPr lang="en-GB" smtClean="0"/>
              <a:pPr/>
              <a:t>‹#›</a:t>
            </a:fld>
            <a:endParaRPr lang="en-GB"/>
          </a:p>
        </p:txBody>
      </p:sp>
    </p:spTree>
    <p:extLst>
      <p:ext uri="{BB962C8B-B14F-4D97-AF65-F5344CB8AC3E}">
        <p14:creationId xmlns:p14="http://schemas.microsoft.com/office/powerpoint/2010/main" val="141202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326BD4-9076-46A0-8AFB-58F93B642F61}" type="datetime1">
              <a:rPr lang="en-US" smtClean="0"/>
              <a:t>2/1/2017</a:t>
            </a:fld>
            <a:endParaRPr lang="en-GB"/>
          </a:p>
        </p:txBody>
      </p:sp>
      <p:sp>
        <p:nvSpPr>
          <p:cNvPr id="5" name="Footer Placeholder 4"/>
          <p:cNvSpPr>
            <a:spLocks noGrp="1"/>
          </p:cNvSpPr>
          <p:nvPr>
            <p:ph type="ftr" sz="quarter" idx="11"/>
          </p:nvPr>
        </p:nvSpPr>
        <p:spPr/>
        <p:txBody>
          <a:bodyPr/>
          <a:lstStyle/>
          <a:p>
            <a:r>
              <a:rPr lang="en-US" smtClean="0"/>
              <a:t>Fulston Manor School Open Day 2007</a:t>
            </a:r>
            <a:endParaRPr lang="en-GB"/>
          </a:p>
        </p:txBody>
      </p:sp>
      <p:sp>
        <p:nvSpPr>
          <p:cNvPr id="6" name="Slide Number Placeholder 5"/>
          <p:cNvSpPr>
            <a:spLocks noGrp="1"/>
          </p:cNvSpPr>
          <p:nvPr>
            <p:ph type="sldNum" sz="quarter" idx="12"/>
          </p:nvPr>
        </p:nvSpPr>
        <p:spPr/>
        <p:txBody>
          <a:bodyPr/>
          <a:lstStyle/>
          <a:p>
            <a:fld id="{1711E645-42A7-4C9F-95B0-60AB091C7E91}" type="slidenum">
              <a:rPr lang="en-GB" smtClean="0"/>
              <a:pPr/>
              <a:t>‹#›</a:t>
            </a:fld>
            <a:endParaRPr lang="en-GB"/>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46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E53400-26E1-4597-8AE2-240D6072AC37}" type="datetime1">
              <a:rPr lang="en-US" smtClean="0"/>
              <a:t>2/1/2017</a:t>
            </a:fld>
            <a:endParaRPr lang="en-GB"/>
          </a:p>
        </p:txBody>
      </p:sp>
      <p:sp>
        <p:nvSpPr>
          <p:cNvPr id="6" name="Footer Placeholder 5"/>
          <p:cNvSpPr>
            <a:spLocks noGrp="1"/>
          </p:cNvSpPr>
          <p:nvPr>
            <p:ph type="ftr" sz="quarter" idx="11"/>
          </p:nvPr>
        </p:nvSpPr>
        <p:spPr/>
        <p:txBody>
          <a:bodyPr/>
          <a:lstStyle/>
          <a:p>
            <a:r>
              <a:rPr lang="en-US" smtClean="0"/>
              <a:t>Fulston Manor School Open Day 2007</a:t>
            </a:r>
            <a:endParaRPr lang="en-GB"/>
          </a:p>
        </p:txBody>
      </p:sp>
      <p:sp>
        <p:nvSpPr>
          <p:cNvPr id="7" name="Slide Number Placeholder 6"/>
          <p:cNvSpPr>
            <a:spLocks noGrp="1"/>
          </p:cNvSpPr>
          <p:nvPr>
            <p:ph type="sldNum" sz="quarter" idx="12"/>
          </p:nvPr>
        </p:nvSpPr>
        <p:spPr/>
        <p:txBody>
          <a:bodyPr/>
          <a:lstStyle/>
          <a:p>
            <a:fld id="{1711E645-42A7-4C9F-95B0-60AB091C7E91}" type="slidenum">
              <a:rPr lang="en-GB" smtClean="0"/>
              <a:pPr/>
              <a:t>‹#›</a:t>
            </a:fld>
            <a:endParaRPr lang="en-GB"/>
          </a:p>
        </p:txBody>
      </p:sp>
    </p:spTree>
    <p:extLst>
      <p:ext uri="{BB962C8B-B14F-4D97-AF65-F5344CB8AC3E}">
        <p14:creationId xmlns:p14="http://schemas.microsoft.com/office/powerpoint/2010/main" val="2096233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630FF8-CB90-47F3-A282-D6E306639289}" type="datetime1">
              <a:rPr lang="en-US" smtClean="0"/>
              <a:t>2/1/2017</a:t>
            </a:fld>
            <a:endParaRPr lang="en-GB"/>
          </a:p>
        </p:txBody>
      </p:sp>
      <p:sp>
        <p:nvSpPr>
          <p:cNvPr id="8" name="Footer Placeholder 7"/>
          <p:cNvSpPr>
            <a:spLocks noGrp="1"/>
          </p:cNvSpPr>
          <p:nvPr>
            <p:ph type="ftr" sz="quarter" idx="11"/>
          </p:nvPr>
        </p:nvSpPr>
        <p:spPr/>
        <p:txBody>
          <a:bodyPr/>
          <a:lstStyle/>
          <a:p>
            <a:r>
              <a:rPr lang="en-US" smtClean="0"/>
              <a:t>Fulston Manor School Open Day 2007</a:t>
            </a:r>
            <a:endParaRPr lang="en-GB"/>
          </a:p>
        </p:txBody>
      </p:sp>
      <p:sp>
        <p:nvSpPr>
          <p:cNvPr id="9" name="Slide Number Placeholder 8"/>
          <p:cNvSpPr>
            <a:spLocks noGrp="1"/>
          </p:cNvSpPr>
          <p:nvPr>
            <p:ph type="sldNum" sz="quarter" idx="12"/>
          </p:nvPr>
        </p:nvSpPr>
        <p:spPr/>
        <p:txBody>
          <a:bodyPr/>
          <a:lstStyle/>
          <a:p>
            <a:fld id="{1711E645-42A7-4C9F-95B0-60AB091C7E91}" type="slidenum">
              <a:rPr lang="en-GB" smtClean="0"/>
              <a:pPr/>
              <a:t>‹#›</a:t>
            </a:fld>
            <a:endParaRPr lang="en-GB"/>
          </a:p>
        </p:txBody>
      </p:sp>
    </p:spTree>
    <p:extLst>
      <p:ext uri="{BB962C8B-B14F-4D97-AF65-F5344CB8AC3E}">
        <p14:creationId xmlns:p14="http://schemas.microsoft.com/office/powerpoint/2010/main" val="19451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CE2862-1F83-4C3C-A755-9C910FCFC537}" type="datetime1">
              <a:rPr lang="en-US" smtClean="0"/>
              <a:t>2/1/2017</a:t>
            </a:fld>
            <a:endParaRPr lang="en-GB"/>
          </a:p>
        </p:txBody>
      </p:sp>
      <p:sp>
        <p:nvSpPr>
          <p:cNvPr id="4" name="Footer Placeholder 3"/>
          <p:cNvSpPr>
            <a:spLocks noGrp="1"/>
          </p:cNvSpPr>
          <p:nvPr>
            <p:ph type="ftr" sz="quarter" idx="11"/>
          </p:nvPr>
        </p:nvSpPr>
        <p:spPr/>
        <p:txBody>
          <a:bodyPr/>
          <a:lstStyle/>
          <a:p>
            <a:r>
              <a:rPr lang="en-US" smtClean="0"/>
              <a:t>Fulston Manor School Open Day 2007</a:t>
            </a:r>
            <a:endParaRPr lang="en-GB"/>
          </a:p>
        </p:txBody>
      </p:sp>
      <p:sp>
        <p:nvSpPr>
          <p:cNvPr id="5" name="Slide Number Placeholder 4"/>
          <p:cNvSpPr>
            <a:spLocks noGrp="1"/>
          </p:cNvSpPr>
          <p:nvPr>
            <p:ph type="sldNum" sz="quarter" idx="12"/>
          </p:nvPr>
        </p:nvSpPr>
        <p:spPr/>
        <p:txBody>
          <a:bodyPr/>
          <a:lstStyle/>
          <a:p>
            <a:fld id="{1711E645-42A7-4C9F-95B0-60AB091C7E91}" type="slidenum">
              <a:rPr lang="en-GB" smtClean="0"/>
              <a:pPr/>
              <a:t>‹#›</a:t>
            </a:fld>
            <a:endParaRPr lang="en-GB"/>
          </a:p>
        </p:txBody>
      </p:sp>
    </p:spTree>
    <p:extLst>
      <p:ext uri="{BB962C8B-B14F-4D97-AF65-F5344CB8AC3E}">
        <p14:creationId xmlns:p14="http://schemas.microsoft.com/office/powerpoint/2010/main" val="96838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0CC0D-A84A-4FF1-8762-B140CD7CFD02}" type="datetime1">
              <a:rPr lang="en-US" smtClean="0"/>
              <a:t>2/1/2017</a:t>
            </a:fld>
            <a:endParaRPr lang="en-GB"/>
          </a:p>
        </p:txBody>
      </p:sp>
      <p:sp>
        <p:nvSpPr>
          <p:cNvPr id="3" name="Footer Placeholder 2"/>
          <p:cNvSpPr>
            <a:spLocks noGrp="1"/>
          </p:cNvSpPr>
          <p:nvPr>
            <p:ph type="ftr" sz="quarter" idx="11"/>
          </p:nvPr>
        </p:nvSpPr>
        <p:spPr/>
        <p:txBody>
          <a:bodyPr/>
          <a:lstStyle/>
          <a:p>
            <a:r>
              <a:rPr lang="en-US" smtClean="0"/>
              <a:t>Fulston Manor School Open Day 2007</a:t>
            </a:r>
            <a:endParaRPr lang="en-GB"/>
          </a:p>
        </p:txBody>
      </p:sp>
      <p:sp>
        <p:nvSpPr>
          <p:cNvPr id="4" name="Slide Number Placeholder 3"/>
          <p:cNvSpPr>
            <a:spLocks noGrp="1"/>
          </p:cNvSpPr>
          <p:nvPr>
            <p:ph type="sldNum" sz="quarter" idx="12"/>
          </p:nvPr>
        </p:nvSpPr>
        <p:spPr/>
        <p:txBody>
          <a:bodyPr/>
          <a:lstStyle/>
          <a:p>
            <a:fld id="{1711E645-42A7-4C9F-95B0-60AB091C7E91}" type="slidenum">
              <a:rPr lang="en-GB" smtClean="0"/>
              <a:pPr/>
              <a:t>‹#›</a:t>
            </a:fld>
            <a:endParaRPr lang="en-GB"/>
          </a:p>
        </p:txBody>
      </p:sp>
    </p:spTree>
    <p:extLst>
      <p:ext uri="{BB962C8B-B14F-4D97-AF65-F5344CB8AC3E}">
        <p14:creationId xmlns:p14="http://schemas.microsoft.com/office/powerpoint/2010/main" val="374587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EBB6F50E-32BC-4FA6-A1D7-D38E9D452FBB}" type="datetime1">
              <a:rPr lang="en-US" smtClean="0"/>
              <a:t>2/1/2017</a:t>
            </a:fld>
            <a:endParaRPr lang="en-GB"/>
          </a:p>
        </p:txBody>
      </p:sp>
      <p:sp>
        <p:nvSpPr>
          <p:cNvPr id="6" name="Footer Placeholder 5"/>
          <p:cNvSpPr>
            <a:spLocks noGrp="1"/>
          </p:cNvSpPr>
          <p:nvPr>
            <p:ph type="ftr" sz="quarter" idx="11"/>
          </p:nvPr>
        </p:nvSpPr>
        <p:spPr/>
        <p:txBody>
          <a:bodyPr/>
          <a:lstStyle/>
          <a:p>
            <a:r>
              <a:rPr lang="en-US" smtClean="0"/>
              <a:t>Fulston Manor School Open Day 2007</a:t>
            </a:r>
            <a:endParaRPr lang="en-GB"/>
          </a:p>
        </p:txBody>
      </p:sp>
      <p:sp>
        <p:nvSpPr>
          <p:cNvPr id="7" name="Slide Number Placeholder 6"/>
          <p:cNvSpPr>
            <a:spLocks noGrp="1"/>
          </p:cNvSpPr>
          <p:nvPr>
            <p:ph type="sldNum" sz="quarter" idx="12"/>
          </p:nvPr>
        </p:nvSpPr>
        <p:spPr/>
        <p:txBody>
          <a:bodyPr/>
          <a:lstStyle/>
          <a:p>
            <a:fld id="{1711E645-42A7-4C9F-95B0-60AB091C7E91}" type="slidenum">
              <a:rPr lang="en-GB" smtClean="0"/>
              <a:pPr/>
              <a:t>‹#›</a:t>
            </a:fld>
            <a:endParaRPr lang="en-GB"/>
          </a:p>
        </p:txBody>
      </p:sp>
    </p:spTree>
    <p:extLst>
      <p:ext uri="{BB962C8B-B14F-4D97-AF65-F5344CB8AC3E}">
        <p14:creationId xmlns:p14="http://schemas.microsoft.com/office/powerpoint/2010/main" val="144434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DDDCBB74-D812-4034-A457-5EC92118790C}" type="datetime1">
              <a:rPr lang="en-US" smtClean="0"/>
              <a:t>2/1/2017</a:t>
            </a:fld>
            <a:endParaRPr lang="en-GB"/>
          </a:p>
        </p:txBody>
      </p:sp>
      <p:sp>
        <p:nvSpPr>
          <p:cNvPr id="6" name="Footer Placeholder 5"/>
          <p:cNvSpPr>
            <a:spLocks noGrp="1"/>
          </p:cNvSpPr>
          <p:nvPr>
            <p:ph type="ftr" sz="quarter" idx="11"/>
          </p:nvPr>
        </p:nvSpPr>
        <p:spPr/>
        <p:txBody>
          <a:bodyPr/>
          <a:lstStyle/>
          <a:p>
            <a:r>
              <a:rPr lang="en-US" smtClean="0"/>
              <a:t>Fulston Manor School Open Day 2007</a:t>
            </a:r>
            <a:endParaRPr lang="en-GB"/>
          </a:p>
        </p:txBody>
      </p:sp>
      <p:sp>
        <p:nvSpPr>
          <p:cNvPr id="7" name="Slide Number Placeholder 6"/>
          <p:cNvSpPr>
            <a:spLocks noGrp="1"/>
          </p:cNvSpPr>
          <p:nvPr>
            <p:ph type="sldNum" sz="quarter" idx="12"/>
          </p:nvPr>
        </p:nvSpPr>
        <p:spPr/>
        <p:txBody>
          <a:bodyPr/>
          <a:lstStyle/>
          <a:p>
            <a:fld id="{1711E645-42A7-4C9F-95B0-60AB091C7E91}" type="slidenum">
              <a:rPr lang="en-GB" smtClean="0"/>
              <a:pPr/>
              <a:t>‹#›</a:t>
            </a:fld>
            <a:endParaRPr lang="en-GB"/>
          </a:p>
        </p:txBody>
      </p:sp>
    </p:spTree>
    <p:extLst>
      <p:ext uri="{BB962C8B-B14F-4D97-AF65-F5344CB8AC3E}">
        <p14:creationId xmlns:p14="http://schemas.microsoft.com/office/powerpoint/2010/main" val="335878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6FFA5E17-E5DA-49EA-A422-ECD3F61D0735}" type="datetime1">
              <a:rPr lang="en-US" smtClean="0"/>
              <a:t>2/1/2017</a:t>
            </a:fld>
            <a:endParaRPr lang="en-GB"/>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r>
              <a:rPr lang="en-US" smtClean="0"/>
              <a:t>Fulston Manor School Open Day 2007</a:t>
            </a:r>
            <a:endParaRPr lang="en-GB"/>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1711E645-42A7-4C9F-95B0-60AB091C7E91}" type="slidenum">
              <a:rPr lang="en-GB" smtClean="0"/>
              <a:pPr/>
              <a:t>‹#›</a:t>
            </a:fld>
            <a:endParaRPr lang="en-GB"/>
          </a:p>
        </p:txBody>
      </p:sp>
    </p:spTree>
    <p:extLst>
      <p:ext uri="{BB962C8B-B14F-4D97-AF65-F5344CB8AC3E}">
        <p14:creationId xmlns:p14="http://schemas.microsoft.com/office/powerpoint/2010/main" val="405147149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hf sldNum="0"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cr.org.uk/qualifications/gcse-gateway-science-suite-biology-b-j263-from-2012/"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ocr.org.uk/qualifications/gcse-gateway-science-suite-additional-science-b-j262-from-2012/" TargetMode="External"/><Relationship Id="rId4" Type="http://schemas.openxmlformats.org/officeDocument/2006/relationships/hyperlink" Target="http://www.ocr.org.uk/qualifications/gcse-gateway-science-suite-chemistry-b-j264-from-201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8.jpe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8.jpe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hyperlink" Target="file:///X:\Administration\Powerpoint%20Presentations\The%20Curve,%20The%20Race.mp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Fulston Crest"/>
          <p:cNvPicPr>
            <a:picLocks noChangeAspect="1" noChangeArrowheads="1"/>
          </p:cNvPicPr>
          <p:nvPr/>
        </p:nvPicPr>
        <p:blipFill>
          <a:blip r:embed="rId2" cstate="print"/>
          <a:srcRect l="28195" t="32680" r="15790"/>
          <a:stretch>
            <a:fillRect/>
          </a:stretch>
        </p:blipFill>
        <p:spPr bwMode="auto">
          <a:xfrm>
            <a:off x="7427507" y="206052"/>
            <a:ext cx="1423928" cy="1489762"/>
          </a:xfrm>
          <a:prstGeom prst="rect">
            <a:avLst/>
          </a:prstGeom>
          <a:noFill/>
          <a:ln w="9525">
            <a:noFill/>
            <a:miter lim="800000"/>
            <a:headEnd/>
            <a:tailEnd/>
          </a:ln>
        </p:spPr>
      </p:pic>
      <p:sp>
        <p:nvSpPr>
          <p:cNvPr id="8" name="TextBox 7"/>
          <p:cNvSpPr txBox="1"/>
          <p:nvPr/>
        </p:nvSpPr>
        <p:spPr>
          <a:xfrm>
            <a:off x="827584" y="1951485"/>
            <a:ext cx="7572428" cy="2862322"/>
          </a:xfrm>
          <a:prstGeom prst="rect">
            <a:avLst/>
          </a:prstGeom>
          <a:solidFill>
            <a:schemeClr val="tx2">
              <a:lumMod val="20000"/>
              <a:lumOff val="80000"/>
            </a:schemeClr>
          </a:solidFill>
          <a:ln w="57150">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3600" b="1" cap="small" dirty="0" smtClean="0">
                <a:solidFill>
                  <a:schemeClr val="tx1"/>
                </a:solidFill>
                <a:latin typeface="+mj-lt"/>
              </a:rPr>
              <a:t>FULSTON MANOR </a:t>
            </a:r>
          </a:p>
          <a:p>
            <a:pPr algn="ctr"/>
            <a:r>
              <a:rPr lang="en-GB" sz="3600" b="1" cap="small" dirty="0" smtClean="0">
                <a:solidFill>
                  <a:schemeClr val="tx1"/>
                </a:solidFill>
                <a:latin typeface="+mj-lt"/>
              </a:rPr>
              <a:t>Year 11 GCSE Parents’ Evening</a:t>
            </a:r>
          </a:p>
          <a:p>
            <a:pPr algn="ctr"/>
            <a:r>
              <a:rPr lang="en-GB" sz="3600" cap="small" dirty="0" smtClean="0">
                <a:solidFill>
                  <a:schemeClr val="tx1"/>
                </a:solidFill>
                <a:latin typeface="+mj-lt"/>
              </a:rPr>
              <a:t>Wednesday, 1</a:t>
            </a:r>
            <a:r>
              <a:rPr lang="en-GB" sz="3600" cap="small" baseline="30000" dirty="0" smtClean="0">
                <a:solidFill>
                  <a:schemeClr val="tx1"/>
                </a:solidFill>
                <a:latin typeface="+mj-lt"/>
              </a:rPr>
              <a:t>st</a:t>
            </a:r>
            <a:r>
              <a:rPr lang="en-GB" sz="3600" cap="small" dirty="0" smtClean="0">
                <a:solidFill>
                  <a:schemeClr val="tx1"/>
                </a:solidFill>
                <a:latin typeface="+mj-lt"/>
              </a:rPr>
              <a:t> February 2017</a:t>
            </a:r>
          </a:p>
          <a:p>
            <a:pPr algn="ctr"/>
            <a:r>
              <a:rPr lang="en-GB" sz="3600" cap="small" dirty="0" smtClean="0">
                <a:solidFill>
                  <a:schemeClr val="tx1"/>
                </a:solidFill>
                <a:latin typeface="+mj-lt"/>
              </a:rPr>
              <a:t>7:00 pm</a:t>
            </a:r>
          </a:p>
          <a:p>
            <a:pPr algn="ctr"/>
            <a:r>
              <a:rPr lang="en-GB" sz="3600" cap="small" dirty="0" smtClean="0">
                <a:solidFill>
                  <a:schemeClr val="tx1"/>
                </a:solidFill>
                <a:latin typeface="+mj-lt"/>
              </a:rPr>
              <a:t>Millennium Hall</a:t>
            </a:r>
            <a:endParaRPr lang="en-GB" sz="3600" cap="small" dirty="0">
              <a:solidFill>
                <a:schemeClr val="tx1"/>
              </a:solidFill>
              <a:latin typeface="+mj-lt"/>
            </a:endParaRPr>
          </a:p>
        </p:txBody>
      </p:sp>
      <p:pic>
        <p:nvPicPr>
          <p:cNvPr id="1026" name="Picture 2" descr="C:\Users\dpayne\AppData\Local\Microsoft\Windows\Temporary Internet Files\Content.Outlook\MVZL9VAI\NCTL-National-Support-School-lock-up-(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606028"/>
            <a:ext cx="1723448" cy="10096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331" y="5668946"/>
            <a:ext cx="1477981" cy="9509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cid:D37773F2-4752-4939-A9E2-7790820C9095@dlink.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5072" y="5877272"/>
            <a:ext cx="2524869" cy="6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47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12776"/>
            <a:ext cx="9144000" cy="4480493"/>
          </a:xfrm>
          <a:prstGeom prst="rect">
            <a:avLst/>
          </a:prstGeom>
        </p:spPr>
      </p:pic>
      <p:pic>
        <p:nvPicPr>
          <p:cNvPr id="5" name="Picture 14" descr="Fulston Crest"/>
          <p:cNvPicPr>
            <a:picLocks noChangeAspect="1" noChangeArrowheads="1"/>
          </p:cNvPicPr>
          <p:nvPr/>
        </p:nvPicPr>
        <p:blipFill>
          <a:blip r:embed="rId3" cstate="print"/>
          <a:srcRect l="28195" t="32680" r="15790"/>
          <a:stretch>
            <a:fillRect/>
          </a:stretch>
        </p:blipFill>
        <p:spPr bwMode="auto">
          <a:xfrm>
            <a:off x="7884367" y="206052"/>
            <a:ext cx="967067" cy="1011778"/>
          </a:xfrm>
          <a:prstGeom prst="rect">
            <a:avLst/>
          </a:prstGeom>
          <a:noFill/>
          <a:ln w="9525">
            <a:noFill/>
            <a:miter lim="800000"/>
            <a:headEnd/>
            <a:tailEnd/>
          </a:ln>
        </p:spPr>
      </p:pic>
      <p:pic>
        <p:nvPicPr>
          <p:cNvPr id="6"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29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Logging in</a:t>
            </a:r>
            <a:endParaRPr lang="en-GB" dirty="0"/>
          </a:p>
        </p:txBody>
      </p:sp>
      <p:sp>
        <p:nvSpPr>
          <p:cNvPr id="3" name="Content Placeholder 2"/>
          <p:cNvSpPr>
            <a:spLocks noGrp="1"/>
          </p:cNvSpPr>
          <p:nvPr>
            <p:ph idx="1"/>
          </p:nvPr>
        </p:nvSpPr>
        <p:spPr>
          <a:xfrm>
            <a:off x="859237" y="2564904"/>
            <a:ext cx="7404653" cy="2667744"/>
          </a:xfrm>
        </p:spPr>
        <p:txBody>
          <a:bodyPr>
            <a:normAutofit/>
          </a:bodyPr>
          <a:lstStyle/>
          <a:p>
            <a:r>
              <a:rPr lang="en-GB" sz="2700" dirty="0"/>
              <a:t>School ID: FM930</a:t>
            </a:r>
          </a:p>
          <a:p>
            <a:r>
              <a:rPr lang="en-GB" sz="2700" dirty="0"/>
              <a:t>User ID: Initial then surname. Example:     JSMITH</a:t>
            </a:r>
          </a:p>
          <a:p>
            <a:r>
              <a:rPr lang="en-GB" sz="2700" dirty="0"/>
              <a:t>User Password: first name      JOHN </a:t>
            </a:r>
          </a:p>
          <a:p>
            <a:r>
              <a:rPr lang="en-GB" sz="2700" dirty="0"/>
              <a:t>Passwords can be changed after initial login</a:t>
            </a:r>
          </a:p>
        </p:txBody>
      </p:sp>
      <p:pic>
        <p:nvPicPr>
          <p:cNvPr id="4" name="Picture 14" descr="Fulston Crest"/>
          <p:cNvPicPr>
            <a:picLocks noChangeAspect="1" noChangeArrowheads="1"/>
          </p:cNvPicPr>
          <p:nvPr/>
        </p:nvPicPr>
        <p:blipFill>
          <a:blip r:embed="rId2" cstate="print"/>
          <a:srcRect l="28195" t="32680" r="15790"/>
          <a:stretch>
            <a:fillRect/>
          </a:stretch>
        </p:blipFill>
        <p:spPr bwMode="auto">
          <a:xfrm>
            <a:off x="7884367" y="206052"/>
            <a:ext cx="967067" cy="1011778"/>
          </a:xfrm>
          <a:prstGeom prst="rect">
            <a:avLst/>
          </a:prstGeom>
          <a:noFill/>
          <a:ln w="9525">
            <a:noFill/>
            <a:miter lim="800000"/>
            <a:headEnd/>
            <a:tailEnd/>
          </a:ln>
        </p:spPr>
      </p:pic>
      <p:pic>
        <p:nvPicPr>
          <p:cNvPr id="5"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659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04664"/>
            <a:ext cx="7429499" cy="1108928"/>
          </a:xfrm>
        </p:spPr>
        <p:txBody>
          <a:bodyPr>
            <a:normAutofit fontScale="90000"/>
          </a:bodyPr>
          <a:lstStyle/>
          <a:p>
            <a:pPr algn="ctr"/>
            <a:r>
              <a:rPr lang="en-GB" dirty="0" smtClean="0"/>
              <a:t>Complete tasks or design your own test</a:t>
            </a:r>
            <a:endParaRPr lang="en-GB" dirty="0"/>
          </a:p>
        </p:txBody>
      </p:sp>
      <p:pic>
        <p:nvPicPr>
          <p:cNvPr id="4" name="Content Placeholder 3"/>
          <p:cNvPicPr>
            <a:picLocks noGrp="1" noChangeAspect="1"/>
          </p:cNvPicPr>
          <p:nvPr>
            <p:ph idx="1"/>
          </p:nvPr>
        </p:nvPicPr>
        <p:blipFill>
          <a:blip r:embed="rId2"/>
          <a:stretch>
            <a:fillRect/>
          </a:stretch>
        </p:blipFill>
        <p:spPr>
          <a:xfrm>
            <a:off x="857250" y="2289279"/>
            <a:ext cx="7404100" cy="3574842"/>
          </a:xfrm>
          <a:prstGeom prst="rect">
            <a:avLst/>
          </a:prstGeom>
        </p:spPr>
      </p:pic>
      <p:pic>
        <p:nvPicPr>
          <p:cNvPr id="5" name="Picture 14" descr="Fulston Crest"/>
          <p:cNvPicPr>
            <a:picLocks noChangeAspect="1" noChangeArrowheads="1"/>
          </p:cNvPicPr>
          <p:nvPr/>
        </p:nvPicPr>
        <p:blipFill>
          <a:blip r:embed="rId3" cstate="print"/>
          <a:srcRect l="28195" t="32680" r="15790"/>
          <a:stretch>
            <a:fillRect/>
          </a:stretch>
        </p:blipFill>
        <p:spPr bwMode="auto">
          <a:xfrm>
            <a:off x="7884367" y="206052"/>
            <a:ext cx="967067" cy="1011778"/>
          </a:xfrm>
          <a:prstGeom prst="rect">
            <a:avLst/>
          </a:prstGeom>
          <a:noFill/>
          <a:ln w="9525">
            <a:noFill/>
            <a:miter lim="800000"/>
            <a:headEnd/>
            <a:tailEnd/>
          </a:ln>
        </p:spPr>
      </p:pic>
      <p:pic>
        <p:nvPicPr>
          <p:cNvPr id="6"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25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35338"/>
            <a:ext cx="7429499" cy="705430"/>
          </a:xfrm>
        </p:spPr>
        <p:txBody>
          <a:bodyPr>
            <a:normAutofit/>
          </a:bodyPr>
          <a:lstStyle/>
          <a:p>
            <a:pPr algn="ctr"/>
            <a:r>
              <a:rPr lang="en-GB" dirty="0" smtClean="0"/>
              <a:t>Take a challenge</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41671" y="1478757"/>
            <a:ext cx="9017867" cy="4071325"/>
          </a:xfrm>
          <a:prstGeom prst="rect">
            <a:avLst/>
          </a:prstGeom>
        </p:spPr>
      </p:pic>
      <p:pic>
        <p:nvPicPr>
          <p:cNvPr id="5" name="Picture 14" descr="Fulston Crest"/>
          <p:cNvPicPr>
            <a:picLocks noChangeAspect="1" noChangeArrowheads="1"/>
          </p:cNvPicPr>
          <p:nvPr/>
        </p:nvPicPr>
        <p:blipFill>
          <a:blip r:embed="rId3" cstate="print"/>
          <a:srcRect l="28195" t="32680" r="15790"/>
          <a:stretch>
            <a:fillRect/>
          </a:stretch>
        </p:blipFill>
        <p:spPr bwMode="auto">
          <a:xfrm>
            <a:off x="7884367" y="206052"/>
            <a:ext cx="967067" cy="1011778"/>
          </a:xfrm>
          <a:prstGeom prst="rect">
            <a:avLst/>
          </a:prstGeom>
          <a:noFill/>
          <a:ln w="9525">
            <a:noFill/>
            <a:miter lim="800000"/>
            <a:headEnd/>
            <a:tailEnd/>
          </a:ln>
        </p:spPr>
      </p:pic>
      <p:pic>
        <p:nvPicPr>
          <p:cNvPr id="6"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431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896" y="584542"/>
            <a:ext cx="7429499" cy="822144"/>
          </a:xfrm>
        </p:spPr>
        <p:txBody>
          <a:bodyPr/>
          <a:lstStyle/>
          <a:p>
            <a:pPr algn="ctr"/>
            <a:r>
              <a:rPr lang="en-GB" dirty="0" smtClean="0"/>
              <a:t>Check your ranking</a:t>
            </a:r>
            <a:endParaRPr lang="en-GB" dirty="0"/>
          </a:p>
        </p:txBody>
      </p:sp>
      <p:pic>
        <p:nvPicPr>
          <p:cNvPr id="4" name="Picture 3"/>
          <p:cNvPicPr>
            <a:picLocks noChangeAspect="1"/>
          </p:cNvPicPr>
          <p:nvPr/>
        </p:nvPicPr>
        <p:blipFill>
          <a:blip r:embed="rId2"/>
          <a:stretch>
            <a:fillRect/>
          </a:stretch>
        </p:blipFill>
        <p:spPr>
          <a:xfrm>
            <a:off x="64123" y="1679394"/>
            <a:ext cx="8959046" cy="4114409"/>
          </a:xfrm>
          <a:prstGeom prst="rect">
            <a:avLst/>
          </a:prstGeom>
        </p:spPr>
      </p:pic>
      <p:pic>
        <p:nvPicPr>
          <p:cNvPr id="5" name="Picture 14" descr="Fulston Crest"/>
          <p:cNvPicPr>
            <a:picLocks noChangeAspect="1" noChangeArrowheads="1"/>
          </p:cNvPicPr>
          <p:nvPr/>
        </p:nvPicPr>
        <p:blipFill>
          <a:blip r:embed="rId3" cstate="print"/>
          <a:srcRect l="28195" t="32680" r="15790"/>
          <a:stretch>
            <a:fillRect/>
          </a:stretch>
        </p:blipFill>
        <p:spPr bwMode="auto">
          <a:xfrm>
            <a:off x="7884367" y="206052"/>
            <a:ext cx="967067" cy="1011778"/>
          </a:xfrm>
          <a:prstGeom prst="rect">
            <a:avLst/>
          </a:prstGeom>
          <a:noFill/>
          <a:ln w="9525">
            <a:noFill/>
            <a:miter lim="800000"/>
            <a:headEnd/>
            <a:tailEnd/>
          </a:ln>
        </p:spPr>
      </p:pic>
      <p:pic>
        <p:nvPicPr>
          <p:cNvPr id="6"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492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17186"/>
            <a:ext cx="7429499" cy="800644"/>
          </a:xfrm>
        </p:spPr>
        <p:txBody>
          <a:bodyPr/>
          <a:lstStyle/>
          <a:p>
            <a:pPr algn="ctr"/>
            <a:r>
              <a:rPr lang="en-GB" dirty="0" smtClean="0"/>
              <a:t>Skills overview </a:t>
            </a:r>
            <a:endParaRPr lang="en-GB" dirty="0"/>
          </a:p>
        </p:txBody>
      </p:sp>
      <p:pic>
        <p:nvPicPr>
          <p:cNvPr id="4" name="Content Placeholder 3"/>
          <p:cNvPicPr>
            <a:picLocks noGrp="1" noChangeAspect="1"/>
          </p:cNvPicPr>
          <p:nvPr>
            <p:ph idx="1"/>
          </p:nvPr>
        </p:nvPicPr>
        <p:blipFill>
          <a:blip r:embed="rId2"/>
          <a:stretch>
            <a:fillRect/>
          </a:stretch>
        </p:blipFill>
        <p:spPr>
          <a:xfrm>
            <a:off x="857250" y="2125664"/>
            <a:ext cx="7404100" cy="3902072"/>
          </a:xfrm>
          <a:prstGeom prst="rect">
            <a:avLst/>
          </a:prstGeom>
        </p:spPr>
      </p:pic>
      <p:pic>
        <p:nvPicPr>
          <p:cNvPr id="5" name="Picture 14" descr="Fulston Crest"/>
          <p:cNvPicPr>
            <a:picLocks noChangeAspect="1" noChangeArrowheads="1"/>
          </p:cNvPicPr>
          <p:nvPr/>
        </p:nvPicPr>
        <p:blipFill>
          <a:blip r:embed="rId3" cstate="print"/>
          <a:srcRect l="28195" t="32680" r="15790"/>
          <a:stretch>
            <a:fillRect/>
          </a:stretch>
        </p:blipFill>
        <p:spPr bwMode="auto">
          <a:xfrm>
            <a:off x="7884367" y="206052"/>
            <a:ext cx="967067" cy="1011778"/>
          </a:xfrm>
          <a:prstGeom prst="rect">
            <a:avLst/>
          </a:prstGeom>
          <a:noFill/>
          <a:ln w="9525">
            <a:noFill/>
            <a:miter lim="800000"/>
            <a:headEnd/>
            <a:tailEnd/>
          </a:ln>
        </p:spPr>
      </p:pic>
      <p:pic>
        <p:nvPicPr>
          <p:cNvPr id="6"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33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51" y="1340768"/>
            <a:ext cx="7406640" cy="1356360"/>
          </a:xfrm>
        </p:spPr>
        <p:txBody>
          <a:bodyPr>
            <a:normAutofit/>
          </a:bodyPr>
          <a:lstStyle/>
          <a:p>
            <a:pPr algn="ctr"/>
            <a:r>
              <a:rPr lang="en-GB" dirty="0" smtClean="0"/>
              <a:t>Equipment checklist for all maths lessons</a:t>
            </a:r>
            <a:endParaRPr lang="en-GB" dirty="0"/>
          </a:p>
        </p:txBody>
      </p:sp>
      <p:sp>
        <p:nvSpPr>
          <p:cNvPr id="3" name="Content Placeholder 2"/>
          <p:cNvSpPr>
            <a:spLocks noGrp="1"/>
          </p:cNvSpPr>
          <p:nvPr>
            <p:ph idx="1"/>
          </p:nvPr>
        </p:nvSpPr>
        <p:spPr>
          <a:xfrm>
            <a:off x="838876" y="3429000"/>
            <a:ext cx="7404653" cy="2235696"/>
          </a:xfrm>
        </p:spPr>
        <p:txBody>
          <a:bodyPr>
            <a:normAutofit/>
          </a:bodyPr>
          <a:lstStyle/>
          <a:p>
            <a:r>
              <a:rPr lang="en-GB" sz="3000" dirty="0"/>
              <a:t>Pen, pencil, rubber, ruler, sharpener </a:t>
            </a:r>
          </a:p>
          <a:p>
            <a:r>
              <a:rPr lang="en-GB" sz="3000" dirty="0"/>
              <a:t>Geometry set</a:t>
            </a:r>
          </a:p>
          <a:p>
            <a:r>
              <a:rPr lang="en-GB" sz="3000" dirty="0"/>
              <a:t>Calculator</a:t>
            </a:r>
          </a:p>
        </p:txBody>
      </p:sp>
      <p:pic>
        <p:nvPicPr>
          <p:cNvPr id="4" name="Picture 14" descr="Fulston Crest"/>
          <p:cNvPicPr>
            <a:picLocks noChangeAspect="1" noChangeArrowheads="1"/>
          </p:cNvPicPr>
          <p:nvPr/>
        </p:nvPicPr>
        <p:blipFill>
          <a:blip r:embed="rId2" cstate="print"/>
          <a:srcRect l="28195" t="32680" r="15790"/>
          <a:stretch>
            <a:fillRect/>
          </a:stretch>
        </p:blipFill>
        <p:spPr bwMode="auto">
          <a:xfrm>
            <a:off x="7884367" y="206052"/>
            <a:ext cx="967067" cy="1011778"/>
          </a:xfrm>
          <a:prstGeom prst="rect">
            <a:avLst/>
          </a:prstGeom>
          <a:noFill/>
          <a:ln w="9525">
            <a:noFill/>
            <a:miter lim="800000"/>
            <a:headEnd/>
            <a:tailEnd/>
          </a:ln>
        </p:spPr>
      </p:pic>
      <p:pic>
        <p:nvPicPr>
          <p:cNvPr id="5"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34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332656"/>
            <a:ext cx="678661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4000" b="1" cap="small" dirty="0" smtClean="0">
                <a:solidFill>
                  <a:schemeClr val="tx1"/>
                </a:solidFill>
                <a:latin typeface="+mj-lt"/>
              </a:rPr>
              <a:t>Science Made Simple</a:t>
            </a:r>
          </a:p>
        </p:txBody>
      </p:sp>
      <p:pic>
        <p:nvPicPr>
          <p:cNvPr id="6" name="Picture 14" descr="Fulston Crest"/>
          <p:cNvPicPr>
            <a:picLocks noChangeAspect="1" noChangeArrowheads="1"/>
          </p:cNvPicPr>
          <p:nvPr/>
        </p:nvPicPr>
        <p:blipFill>
          <a:blip r:embed="rId2" cstate="print"/>
          <a:srcRect l="28195" t="32680" r="15790"/>
          <a:stretch>
            <a:fillRect/>
          </a:stretch>
        </p:blipFill>
        <p:spPr bwMode="auto">
          <a:xfrm>
            <a:off x="8037313" y="116632"/>
            <a:ext cx="967067" cy="1011778"/>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984086259"/>
              </p:ext>
            </p:extLst>
          </p:nvPr>
        </p:nvGraphicFramePr>
        <p:xfrm>
          <a:off x="755576" y="1412776"/>
          <a:ext cx="7655699" cy="4693920"/>
        </p:xfrm>
        <a:graphic>
          <a:graphicData uri="http://schemas.openxmlformats.org/drawingml/2006/table">
            <a:tbl>
              <a:tblPr firstRow="1" firstCol="1" bandRow="1">
                <a:tableStyleId>{5C22544A-7EE6-4342-B048-85BDC9FD1C3A}</a:tableStyleId>
              </a:tblPr>
              <a:tblGrid>
                <a:gridCol w="1895060">
                  <a:extLst>
                    <a:ext uri="{9D8B030D-6E8A-4147-A177-3AD203B41FA5}">
                      <a16:colId xmlns:a16="http://schemas.microsoft.com/office/drawing/2014/main" val="20000"/>
                    </a:ext>
                  </a:extLst>
                </a:gridCol>
                <a:gridCol w="5760639">
                  <a:extLst>
                    <a:ext uri="{9D8B030D-6E8A-4147-A177-3AD203B41FA5}">
                      <a16:colId xmlns:a16="http://schemas.microsoft.com/office/drawing/2014/main" val="20001"/>
                    </a:ext>
                  </a:extLst>
                </a:gridCol>
              </a:tblGrid>
              <a:tr h="0">
                <a:tc>
                  <a:txBody>
                    <a:bodyPr/>
                    <a:lstStyle/>
                    <a:p>
                      <a:pPr algn="ctr">
                        <a:spcAft>
                          <a:spcPts val="0"/>
                        </a:spcAft>
                      </a:pPr>
                      <a:endParaRPr lang="en-GB" sz="1400" dirty="0">
                        <a:solidFill>
                          <a:schemeClr val="tx1"/>
                        </a:solidFill>
                        <a:effectLst/>
                        <a:latin typeface="Calibri" panose="020F0502020204030204" pitchFamily="34" charset="0"/>
                        <a:ea typeface="Calibri"/>
                        <a:cs typeface="Times New Roman"/>
                      </a:endParaRPr>
                    </a:p>
                  </a:txBody>
                  <a:tcPr marL="68580" marR="68580" marT="0" marB="0" anchor="ctr">
                    <a:solidFill>
                      <a:schemeClr val="tx2">
                        <a:lumMod val="20000"/>
                        <a:lumOff val="80000"/>
                      </a:schemeClr>
                    </a:solidFill>
                  </a:tcPr>
                </a:tc>
                <a:tc>
                  <a:txBody>
                    <a:bodyPr/>
                    <a:lstStyle/>
                    <a:p>
                      <a:pPr marL="0" lvl="0" indent="0">
                        <a:spcAft>
                          <a:spcPts val="0"/>
                        </a:spcAft>
                        <a:buFont typeface="Symbol"/>
                        <a:buNone/>
                      </a:pPr>
                      <a:endParaRPr lang="en-GB" sz="1400" dirty="0">
                        <a:solidFill>
                          <a:schemeClr val="tx1"/>
                        </a:solidFill>
                        <a:effectLst/>
                        <a:latin typeface="Calibri" panose="020F0502020204030204" pitchFamily="34" charset="0"/>
                        <a:ea typeface="Calibri"/>
                        <a:cs typeface="Times New Roman"/>
                      </a:endParaRPr>
                    </a:p>
                  </a:txBody>
                  <a:tcPr marL="68580" marR="68580" marT="0" marB="0">
                    <a:solidFill>
                      <a:schemeClr val="tx2">
                        <a:lumMod val="20000"/>
                        <a:lumOff val="80000"/>
                      </a:schemeClr>
                    </a:solidFill>
                  </a:tcPr>
                </a:tc>
                <a:extLst>
                  <a:ext uri="{0D108BD9-81ED-4DB2-BD59-A6C34878D82A}">
                    <a16:rowId xmlns:a16="http://schemas.microsoft.com/office/drawing/2014/main" val="10000"/>
                  </a:ext>
                </a:extLst>
              </a:tr>
              <a:tr h="0">
                <a:tc>
                  <a:txBody>
                    <a:bodyPr/>
                    <a:lstStyle/>
                    <a:p>
                      <a:pPr algn="ctr">
                        <a:spcAft>
                          <a:spcPts val="0"/>
                        </a:spcAft>
                      </a:pPr>
                      <a:r>
                        <a:rPr lang="en-US" sz="1400" dirty="0" smtClean="0">
                          <a:solidFill>
                            <a:schemeClr val="tx1"/>
                          </a:solidFill>
                          <a:effectLst/>
                          <a:latin typeface="Calibri" panose="020F0502020204030204" pitchFamily="34" charset="0"/>
                          <a:ea typeface="Calibri"/>
                          <a:cs typeface="Times New Roman"/>
                        </a:rPr>
                        <a:t>Examination</a:t>
                      </a:r>
                      <a:r>
                        <a:rPr lang="en-US" sz="1400" baseline="0" dirty="0" smtClean="0">
                          <a:solidFill>
                            <a:schemeClr val="tx1"/>
                          </a:solidFill>
                          <a:effectLst/>
                          <a:latin typeface="Calibri" panose="020F0502020204030204" pitchFamily="34" charset="0"/>
                          <a:ea typeface="Calibri"/>
                          <a:cs typeface="Times New Roman"/>
                        </a:rPr>
                        <a:t> board</a:t>
                      </a:r>
                      <a:endParaRPr lang="en-GB" sz="1400" dirty="0">
                        <a:solidFill>
                          <a:schemeClr val="tx1"/>
                        </a:solidFill>
                        <a:effectLst/>
                        <a:latin typeface="Calibri" panose="020F0502020204030204" pitchFamily="34" charset="0"/>
                        <a:ea typeface="Calibri"/>
                        <a:cs typeface="Times New Roman"/>
                      </a:endParaRPr>
                    </a:p>
                  </a:txBody>
                  <a:tcPr marL="68580" marR="68580" marT="0" marB="0" anchor="ctr">
                    <a:solidFill>
                      <a:schemeClr val="tx2">
                        <a:lumMod val="20000"/>
                        <a:lumOff val="80000"/>
                      </a:schemeClr>
                    </a:solidFill>
                  </a:tcPr>
                </a:tc>
                <a:tc>
                  <a:txBody>
                    <a:bodyPr/>
                    <a:lstStyle/>
                    <a:p>
                      <a:pPr marL="0" lvl="0" indent="0">
                        <a:spcAft>
                          <a:spcPts val="0"/>
                        </a:spcAft>
                        <a:buFont typeface="Symbol"/>
                        <a:buNone/>
                      </a:pPr>
                      <a:r>
                        <a:rPr lang="en-US" sz="1400" dirty="0" smtClean="0">
                          <a:solidFill>
                            <a:schemeClr val="tx1"/>
                          </a:solidFill>
                          <a:effectLst/>
                          <a:latin typeface="Calibri" panose="020F0502020204030204" pitchFamily="34" charset="0"/>
                          <a:ea typeface="Calibri"/>
                          <a:cs typeface="Times New Roman"/>
                        </a:rPr>
                        <a:t>OCR</a:t>
                      </a:r>
                      <a:r>
                        <a:rPr lang="en-US" sz="1400" baseline="0" dirty="0" smtClean="0">
                          <a:solidFill>
                            <a:schemeClr val="tx1"/>
                          </a:solidFill>
                          <a:effectLst/>
                          <a:latin typeface="Calibri" panose="020F0502020204030204" pitchFamily="34" charset="0"/>
                          <a:ea typeface="Calibri"/>
                          <a:cs typeface="Times New Roman"/>
                        </a:rPr>
                        <a:t> Gateway</a:t>
                      </a:r>
                    </a:p>
                  </a:txBody>
                  <a:tcPr marL="68580" marR="68580" marT="0" marB="0" anchor="ctr">
                    <a:solidFill>
                      <a:schemeClr val="tx2">
                        <a:lumMod val="20000"/>
                        <a:lumOff val="80000"/>
                      </a:schemeClr>
                    </a:solidFill>
                  </a:tcPr>
                </a:tc>
                <a:extLst>
                  <a:ext uri="{0D108BD9-81ED-4DB2-BD59-A6C34878D82A}">
                    <a16:rowId xmlns:a16="http://schemas.microsoft.com/office/drawing/2014/main" val="10001"/>
                  </a:ext>
                </a:extLst>
              </a:tr>
              <a:tr h="0">
                <a:tc>
                  <a:txBody>
                    <a:bodyPr/>
                    <a:lstStyle/>
                    <a:p>
                      <a:pPr algn="ctr">
                        <a:spcAft>
                          <a:spcPts val="0"/>
                        </a:spcAft>
                      </a:pPr>
                      <a:r>
                        <a:rPr lang="en-US" sz="1400" dirty="0" smtClean="0">
                          <a:solidFill>
                            <a:schemeClr val="tx1"/>
                          </a:solidFill>
                          <a:effectLst/>
                          <a:latin typeface="Calibri" panose="020F0502020204030204" pitchFamily="34" charset="0"/>
                          <a:ea typeface="Calibri"/>
                          <a:cs typeface="Times New Roman"/>
                        </a:rPr>
                        <a:t>Which examination is my child taking?</a:t>
                      </a:r>
                      <a:endParaRPr lang="en-GB" sz="1400" dirty="0">
                        <a:solidFill>
                          <a:schemeClr val="tx1"/>
                        </a:solidFill>
                        <a:effectLst/>
                        <a:latin typeface="Calibri" panose="020F0502020204030204" pitchFamily="34" charset="0"/>
                        <a:ea typeface="Calibri"/>
                        <a:cs typeface="Times New Roman"/>
                      </a:endParaRPr>
                    </a:p>
                  </a:txBody>
                  <a:tcPr marL="68580" marR="68580" marT="0" marB="0" anchor="ctr">
                    <a:solidFill>
                      <a:schemeClr val="tx2">
                        <a:lumMod val="20000"/>
                        <a:lumOff val="80000"/>
                      </a:schemeClr>
                    </a:solidFill>
                  </a:tcPr>
                </a:tc>
                <a:tc>
                  <a:txBody>
                    <a:bodyPr/>
                    <a:lstStyle/>
                    <a:p>
                      <a:pPr marL="0" lvl="0" indent="0">
                        <a:spcAft>
                          <a:spcPts val="0"/>
                        </a:spcAft>
                        <a:buFont typeface="Symbol"/>
                        <a:buNone/>
                      </a:pPr>
                      <a:r>
                        <a:rPr lang="en-US" sz="1400" dirty="0" smtClean="0">
                          <a:solidFill>
                            <a:schemeClr val="tx1"/>
                          </a:solidFill>
                          <a:effectLst/>
                          <a:latin typeface="Calibri" panose="020F0502020204030204" pitchFamily="34" charset="0"/>
                          <a:ea typeface="Calibri"/>
                          <a:cs typeface="Times New Roman"/>
                        </a:rPr>
                        <a:t>Triple Science students:</a:t>
                      </a:r>
                      <a:r>
                        <a:rPr lang="en-US" sz="1400" baseline="0" dirty="0" smtClean="0">
                          <a:solidFill>
                            <a:schemeClr val="tx1"/>
                          </a:solidFill>
                          <a:effectLst/>
                          <a:latin typeface="Calibri" panose="020F0502020204030204" pitchFamily="34" charset="0"/>
                          <a:ea typeface="Calibri"/>
                          <a:cs typeface="Times New Roman"/>
                        </a:rPr>
                        <a:t> OCR Gateway Biology</a:t>
                      </a:r>
                    </a:p>
                    <a:p>
                      <a:pPr marL="0" lvl="0" indent="0">
                        <a:spcAft>
                          <a:spcPts val="0"/>
                        </a:spcAft>
                        <a:buFont typeface="Symbol"/>
                        <a:buNone/>
                      </a:pPr>
                      <a:r>
                        <a:rPr lang="en-GB" sz="1400" i="1" dirty="0" smtClean="0">
                          <a:solidFill>
                            <a:schemeClr val="tx1"/>
                          </a:solidFill>
                          <a:effectLst/>
                          <a:latin typeface="Calibri" panose="020F0502020204030204" pitchFamily="34" charset="0"/>
                          <a:ea typeface="Calibri"/>
                          <a:cs typeface="Times New Roman"/>
                          <a:hlinkClick r:id="rId3"/>
                        </a:rPr>
                        <a:t>http://www.ocr.org.uk/qualifications/gcse-gateway-science-suite-biology-b-j263-from-2012/</a:t>
                      </a:r>
                      <a:r>
                        <a:rPr lang="en-GB" sz="1400" i="1" dirty="0" smtClean="0">
                          <a:solidFill>
                            <a:schemeClr val="tx1"/>
                          </a:solidFill>
                          <a:effectLst/>
                          <a:latin typeface="Calibri" panose="020F0502020204030204" pitchFamily="34" charset="0"/>
                          <a:ea typeface="Calibri"/>
                          <a:cs typeface="Times New Roman"/>
                        </a:rPr>
                        <a:t> </a:t>
                      </a:r>
                    </a:p>
                    <a:p>
                      <a:r>
                        <a:rPr lang="en-GB" sz="1400" dirty="0" smtClean="0">
                          <a:latin typeface="Calibri" panose="020F0502020204030204" pitchFamily="34" charset="0"/>
                        </a:rPr>
                        <a:t>Triple Science students: OCR Gateway Chemistry</a:t>
                      </a:r>
                    </a:p>
                    <a:p>
                      <a:r>
                        <a:rPr lang="en-GB" sz="1400" u="sng" dirty="0" smtClean="0">
                          <a:latin typeface="Calibri" panose="020F0502020204030204" pitchFamily="34" charset="0"/>
                          <a:hlinkClick r:id="rId4"/>
                        </a:rPr>
                        <a:t>http://www.ocr.org.uk/qualifications/gcse-gateway-science-suite-chemistry-b-j264-from-2012/</a:t>
                      </a:r>
                      <a:r>
                        <a:rPr lang="en-GB" sz="1400" dirty="0" smtClean="0">
                          <a:latin typeface="Calibri" panose="020F0502020204030204" pitchFamily="34" charset="0"/>
                        </a:rPr>
                        <a:t> </a:t>
                      </a:r>
                    </a:p>
                    <a:p>
                      <a:pPr marL="0" lvl="0" indent="0">
                        <a:spcAft>
                          <a:spcPts val="0"/>
                        </a:spcAft>
                        <a:buFont typeface="Symbol"/>
                        <a:buNone/>
                      </a:pPr>
                      <a:r>
                        <a:rPr lang="en-US" sz="1400" dirty="0" smtClean="0">
                          <a:solidFill>
                            <a:schemeClr val="tx1"/>
                          </a:solidFill>
                          <a:effectLst/>
                          <a:latin typeface="Calibri" panose="020F0502020204030204" pitchFamily="34" charset="0"/>
                          <a:ea typeface="Calibri"/>
                          <a:cs typeface="Times New Roman"/>
                        </a:rPr>
                        <a:t>All other students in Year 11: OCR Additional Science</a:t>
                      </a:r>
                    </a:p>
                    <a:p>
                      <a:pPr marL="0" lvl="0" indent="0">
                        <a:spcAft>
                          <a:spcPts val="0"/>
                        </a:spcAft>
                        <a:buFont typeface="Symbol"/>
                        <a:buNone/>
                      </a:pPr>
                      <a:r>
                        <a:rPr lang="en-GB" sz="1400" i="1" dirty="0" smtClean="0">
                          <a:solidFill>
                            <a:schemeClr val="tx1"/>
                          </a:solidFill>
                          <a:effectLst/>
                          <a:latin typeface="Calibri" panose="020F0502020204030204" pitchFamily="34" charset="0"/>
                          <a:ea typeface="Calibri"/>
                          <a:cs typeface="Times New Roman"/>
                          <a:hlinkClick r:id="rId5"/>
                        </a:rPr>
                        <a:t>http://www.ocr.org.uk/qualifications/gcse-gateway-science-suite-additional-science-b-j262-from-2012/</a:t>
                      </a:r>
                      <a:r>
                        <a:rPr lang="en-GB" sz="1400" i="1" dirty="0" smtClean="0">
                          <a:solidFill>
                            <a:schemeClr val="tx1"/>
                          </a:solidFill>
                          <a:effectLst/>
                          <a:latin typeface="Calibri" panose="020F0502020204030204" pitchFamily="34" charset="0"/>
                          <a:ea typeface="Calibri"/>
                          <a:cs typeface="Times New Roman"/>
                        </a:rPr>
                        <a:t> </a:t>
                      </a:r>
                      <a:endParaRPr lang="en-GB" sz="1400" i="1" dirty="0">
                        <a:solidFill>
                          <a:schemeClr val="tx1"/>
                        </a:solidFill>
                        <a:effectLst/>
                        <a:latin typeface="Calibri" panose="020F0502020204030204" pitchFamily="34" charset="0"/>
                        <a:ea typeface="Calibri"/>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2"/>
                  </a:ext>
                </a:extLst>
              </a:tr>
              <a:tr h="0">
                <a:tc>
                  <a:txBody>
                    <a:bodyPr/>
                    <a:lstStyle/>
                    <a:p>
                      <a:pPr algn="ctr">
                        <a:spcAft>
                          <a:spcPts val="0"/>
                        </a:spcAft>
                      </a:pPr>
                      <a:r>
                        <a:rPr lang="en-US" sz="1400" dirty="0" smtClean="0">
                          <a:solidFill>
                            <a:schemeClr val="tx1"/>
                          </a:solidFill>
                          <a:effectLst/>
                          <a:latin typeface="Calibri" panose="020F0502020204030204" pitchFamily="34" charset="0"/>
                          <a:ea typeface="Calibri"/>
                          <a:cs typeface="Times New Roman"/>
                        </a:rPr>
                        <a:t>Where</a:t>
                      </a:r>
                      <a:r>
                        <a:rPr lang="en-US" sz="1400" baseline="0" dirty="0" smtClean="0">
                          <a:solidFill>
                            <a:schemeClr val="tx1"/>
                          </a:solidFill>
                          <a:effectLst/>
                          <a:latin typeface="Calibri" panose="020F0502020204030204" pitchFamily="34" charset="0"/>
                          <a:ea typeface="Calibri"/>
                          <a:cs typeface="Times New Roman"/>
                        </a:rPr>
                        <a:t> can I get hold of revision materials?</a:t>
                      </a:r>
                      <a:endParaRPr lang="en-GB" sz="1400" dirty="0">
                        <a:solidFill>
                          <a:schemeClr val="tx1"/>
                        </a:solidFill>
                        <a:effectLst/>
                        <a:latin typeface="Calibri" panose="020F0502020204030204" pitchFamily="34" charset="0"/>
                        <a:ea typeface="Calibri"/>
                        <a:cs typeface="Times New Roman"/>
                      </a:endParaRPr>
                    </a:p>
                  </a:txBody>
                  <a:tcPr marL="68580" marR="68580" marT="0" marB="0" anchor="ctr">
                    <a:solidFill>
                      <a:schemeClr val="tx2">
                        <a:lumMod val="20000"/>
                        <a:lumOff val="80000"/>
                      </a:schemeClr>
                    </a:solidFill>
                  </a:tcPr>
                </a:tc>
                <a:tc>
                  <a:txBody>
                    <a:bodyPr/>
                    <a:lstStyle/>
                    <a:p>
                      <a:pPr marL="0" lvl="0" indent="0">
                        <a:spcAft>
                          <a:spcPts val="0"/>
                        </a:spcAft>
                        <a:buFont typeface="Symbol"/>
                        <a:buNone/>
                      </a:pPr>
                      <a:r>
                        <a:rPr lang="en-US" sz="1400" dirty="0" smtClean="0">
                          <a:solidFill>
                            <a:schemeClr val="tx1"/>
                          </a:solidFill>
                          <a:effectLst/>
                          <a:latin typeface="Calibri" panose="020F0502020204030204" pitchFamily="34" charset="0"/>
                          <a:ea typeface="Calibri"/>
                          <a:cs typeface="Times New Roman"/>
                        </a:rPr>
                        <a:t>The school shop sells revision guides for the various courses.</a:t>
                      </a:r>
                    </a:p>
                    <a:p>
                      <a:pPr marL="0" lvl="0" indent="0">
                        <a:spcAft>
                          <a:spcPts val="0"/>
                        </a:spcAft>
                        <a:buFont typeface="Symbol"/>
                        <a:buNone/>
                      </a:pPr>
                      <a:r>
                        <a:rPr lang="en-US" sz="1400" dirty="0" smtClean="0">
                          <a:solidFill>
                            <a:schemeClr val="tx1"/>
                          </a:solidFill>
                          <a:effectLst/>
                          <a:latin typeface="Calibri" panose="020F0502020204030204" pitchFamily="34" charset="0"/>
                          <a:ea typeface="Calibri"/>
                          <a:cs typeface="Times New Roman"/>
                        </a:rPr>
                        <a:t>BBC</a:t>
                      </a:r>
                      <a:r>
                        <a:rPr lang="en-US" sz="1400" baseline="0" dirty="0" smtClean="0">
                          <a:solidFill>
                            <a:schemeClr val="tx1"/>
                          </a:solidFill>
                          <a:effectLst/>
                          <a:latin typeface="Calibri" panose="020F0502020204030204" pitchFamily="34" charset="0"/>
                          <a:ea typeface="Calibri"/>
                          <a:cs typeface="Times New Roman"/>
                        </a:rPr>
                        <a:t> </a:t>
                      </a:r>
                      <a:r>
                        <a:rPr lang="en-US" sz="1400" baseline="0" dirty="0" err="1" smtClean="0">
                          <a:solidFill>
                            <a:schemeClr val="tx1"/>
                          </a:solidFill>
                          <a:effectLst/>
                          <a:latin typeface="Calibri" panose="020F0502020204030204" pitchFamily="34" charset="0"/>
                          <a:ea typeface="Calibri"/>
                          <a:cs typeface="Times New Roman"/>
                        </a:rPr>
                        <a:t>Bitesize</a:t>
                      </a:r>
                      <a:r>
                        <a:rPr lang="en-US" sz="1400" baseline="0" dirty="0" smtClean="0">
                          <a:solidFill>
                            <a:schemeClr val="tx1"/>
                          </a:solidFill>
                          <a:effectLst/>
                          <a:latin typeface="Calibri" panose="020F0502020204030204" pitchFamily="34" charset="0"/>
                          <a:ea typeface="Calibri"/>
                          <a:cs typeface="Times New Roman"/>
                        </a:rPr>
                        <a:t> is a useful resource containing information, video clips and quizzes. </a:t>
                      </a:r>
                    </a:p>
                  </a:txBody>
                  <a:tcPr marL="68580" marR="68580" marT="0" marB="0" anchor="ctr">
                    <a:solidFill>
                      <a:schemeClr val="tx2">
                        <a:lumMod val="20000"/>
                        <a:lumOff val="80000"/>
                      </a:schemeClr>
                    </a:solidFill>
                  </a:tcPr>
                </a:tc>
                <a:extLst>
                  <a:ext uri="{0D108BD9-81ED-4DB2-BD59-A6C34878D82A}">
                    <a16:rowId xmlns:a16="http://schemas.microsoft.com/office/drawing/2014/main" val="10003"/>
                  </a:ext>
                </a:extLst>
              </a:tr>
              <a:tr h="0">
                <a:tc>
                  <a:txBody>
                    <a:bodyPr/>
                    <a:lstStyle/>
                    <a:p>
                      <a:pPr algn="ctr">
                        <a:spcAft>
                          <a:spcPts val="0"/>
                        </a:spcAft>
                      </a:pPr>
                      <a:r>
                        <a:rPr lang="en-US" sz="1400" dirty="0" smtClean="0">
                          <a:solidFill>
                            <a:schemeClr val="tx1"/>
                          </a:solidFill>
                          <a:effectLst/>
                          <a:latin typeface="Calibri" panose="020F0502020204030204" pitchFamily="34" charset="0"/>
                          <a:ea typeface="Calibri"/>
                          <a:cs typeface="Times New Roman"/>
                        </a:rPr>
                        <a:t>Where can I get hold of past papers?</a:t>
                      </a:r>
                      <a:endParaRPr lang="en-GB" sz="1400" dirty="0">
                        <a:solidFill>
                          <a:schemeClr val="tx1"/>
                        </a:solidFill>
                        <a:effectLst/>
                        <a:latin typeface="Calibri" panose="020F0502020204030204" pitchFamily="34" charset="0"/>
                        <a:ea typeface="Calibri"/>
                        <a:cs typeface="Times New Roman"/>
                      </a:endParaRPr>
                    </a:p>
                  </a:txBody>
                  <a:tcPr marL="68580" marR="68580" marT="0" marB="0" anchor="ctr">
                    <a:solidFill>
                      <a:schemeClr val="tx2">
                        <a:lumMod val="20000"/>
                        <a:lumOff val="80000"/>
                      </a:schemeClr>
                    </a:solidFill>
                  </a:tcPr>
                </a:tc>
                <a:tc>
                  <a:txBody>
                    <a:bodyPr/>
                    <a:lstStyle/>
                    <a:p>
                      <a:pPr marL="0" lvl="0" indent="0">
                        <a:spcAft>
                          <a:spcPts val="0"/>
                        </a:spcAft>
                        <a:buFont typeface="Symbol"/>
                        <a:buNone/>
                      </a:pPr>
                      <a:r>
                        <a:rPr lang="en-US" sz="1400" dirty="0" smtClean="0">
                          <a:solidFill>
                            <a:schemeClr val="tx1"/>
                          </a:solidFill>
                          <a:effectLst/>
                          <a:latin typeface="Calibri" panose="020F0502020204030204" pitchFamily="34" charset="0"/>
                          <a:ea typeface="Calibri"/>
                          <a:cs typeface="Times New Roman"/>
                        </a:rPr>
                        <a:t>The links above take you to specific webpages which contain past examination papers and the mark schemes.</a:t>
                      </a:r>
                      <a:endParaRPr lang="en-GB" sz="1400" dirty="0">
                        <a:solidFill>
                          <a:schemeClr val="tx1"/>
                        </a:solidFill>
                        <a:effectLst/>
                        <a:latin typeface="Calibri" panose="020F0502020204030204" pitchFamily="34" charset="0"/>
                        <a:ea typeface="Calibri"/>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4"/>
                  </a:ext>
                </a:extLst>
              </a:tr>
              <a:tr h="0">
                <a:tc>
                  <a:txBody>
                    <a:bodyPr/>
                    <a:lstStyle/>
                    <a:p>
                      <a:pPr algn="ctr">
                        <a:spcAft>
                          <a:spcPts val="0"/>
                        </a:spcAft>
                      </a:pPr>
                      <a:r>
                        <a:rPr lang="en-US" sz="1400" dirty="0" smtClean="0">
                          <a:solidFill>
                            <a:schemeClr val="tx1"/>
                          </a:solidFill>
                          <a:effectLst/>
                          <a:latin typeface="Calibri" panose="020F0502020204030204" pitchFamily="34" charset="0"/>
                          <a:ea typeface="Calibri"/>
                          <a:cs typeface="Times New Roman"/>
                        </a:rPr>
                        <a:t>Why</a:t>
                      </a:r>
                      <a:r>
                        <a:rPr lang="en-US" sz="1400" baseline="0" dirty="0" smtClean="0">
                          <a:solidFill>
                            <a:schemeClr val="tx1"/>
                          </a:solidFill>
                          <a:effectLst/>
                          <a:latin typeface="Calibri" panose="020F0502020204030204" pitchFamily="34" charset="0"/>
                          <a:ea typeface="Calibri"/>
                          <a:cs typeface="Times New Roman"/>
                        </a:rPr>
                        <a:t> did my child take a GCSE in Science at the end of last year?</a:t>
                      </a:r>
                      <a:endParaRPr lang="en-GB" sz="1400" dirty="0">
                        <a:solidFill>
                          <a:schemeClr val="tx1"/>
                        </a:solidFill>
                        <a:effectLst/>
                        <a:latin typeface="Calibri" panose="020F0502020204030204" pitchFamily="34" charset="0"/>
                        <a:ea typeface="Calibri"/>
                        <a:cs typeface="Times New Roman"/>
                      </a:endParaRPr>
                    </a:p>
                  </a:txBody>
                  <a:tcPr marL="68580" marR="68580" marT="0" marB="0" anchor="ctr">
                    <a:solidFill>
                      <a:schemeClr val="tx2">
                        <a:lumMod val="20000"/>
                        <a:lumOff val="80000"/>
                      </a:schemeClr>
                    </a:solidFill>
                  </a:tcPr>
                </a:tc>
                <a:tc>
                  <a:txBody>
                    <a:bodyPr/>
                    <a:lstStyle/>
                    <a:p>
                      <a:pPr marL="0" lvl="0" indent="0">
                        <a:spcAft>
                          <a:spcPts val="0"/>
                        </a:spcAft>
                        <a:buFont typeface="Symbol"/>
                        <a:buNone/>
                      </a:pPr>
                      <a:r>
                        <a:rPr lang="en-US" sz="1400" dirty="0" smtClean="0">
                          <a:solidFill>
                            <a:schemeClr val="tx1"/>
                          </a:solidFill>
                          <a:effectLst/>
                          <a:latin typeface="Calibri" panose="020F0502020204030204" pitchFamily="34" charset="0"/>
                          <a:ea typeface="Calibri"/>
                          <a:cs typeface="Times New Roman"/>
                        </a:rPr>
                        <a:t>Science currently exists as at least 2 separate GCSE qualifications which together form the science qualification (Double or Triple</a:t>
                      </a:r>
                      <a:r>
                        <a:rPr lang="en-US" sz="1400" baseline="0" dirty="0" smtClean="0">
                          <a:solidFill>
                            <a:schemeClr val="tx1"/>
                          </a:solidFill>
                          <a:effectLst/>
                          <a:latin typeface="Calibri" panose="020F0502020204030204" pitchFamily="34" charset="0"/>
                          <a:ea typeface="Calibri"/>
                          <a:cs typeface="Times New Roman"/>
                        </a:rPr>
                        <a:t> Science). Last year students took Core Science (Double Award) or Physics (Triple Award).</a:t>
                      </a:r>
                      <a:endParaRPr lang="en-GB" sz="1400" dirty="0">
                        <a:solidFill>
                          <a:schemeClr val="tx1"/>
                        </a:solidFill>
                        <a:effectLst/>
                        <a:latin typeface="Calibri" panose="020F0502020204030204" pitchFamily="34" charset="0"/>
                        <a:ea typeface="Calibri"/>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5"/>
                  </a:ext>
                </a:extLst>
              </a:tr>
              <a:tr h="0">
                <a:tc>
                  <a:txBody>
                    <a:bodyPr/>
                    <a:lstStyle/>
                    <a:p>
                      <a:pPr algn="ctr">
                        <a:spcAft>
                          <a:spcPts val="0"/>
                        </a:spcAft>
                      </a:pPr>
                      <a:r>
                        <a:rPr lang="en-US" sz="1400" dirty="0" smtClean="0">
                          <a:solidFill>
                            <a:schemeClr val="tx1"/>
                          </a:solidFill>
                          <a:effectLst/>
                          <a:latin typeface="Calibri" panose="020F0502020204030204" pitchFamily="34" charset="0"/>
                          <a:ea typeface="Calibri"/>
                          <a:cs typeface="Times New Roman"/>
                        </a:rPr>
                        <a:t>Is my child re-taking their Year 10 qualification?</a:t>
                      </a:r>
                      <a:endParaRPr lang="en-GB" sz="1400" dirty="0">
                        <a:solidFill>
                          <a:schemeClr val="tx1"/>
                        </a:solidFill>
                        <a:effectLst/>
                        <a:latin typeface="Calibri" panose="020F0502020204030204" pitchFamily="34" charset="0"/>
                        <a:ea typeface="Calibri"/>
                        <a:cs typeface="Times New Roman"/>
                      </a:endParaRPr>
                    </a:p>
                  </a:txBody>
                  <a:tcPr marL="68580" marR="68580" marT="0" marB="0" anchor="ctr">
                    <a:solidFill>
                      <a:schemeClr val="tx2">
                        <a:lumMod val="20000"/>
                        <a:lumOff val="80000"/>
                      </a:schemeClr>
                    </a:solidFill>
                  </a:tcPr>
                </a:tc>
                <a:tc>
                  <a:txBody>
                    <a:bodyPr/>
                    <a:lstStyle/>
                    <a:p>
                      <a:pPr marL="0" lvl="0" indent="0">
                        <a:spcAft>
                          <a:spcPts val="0"/>
                        </a:spcAft>
                        <a:buFont typeface="Symbol"/>
                        <a:buNone/>
                      </a:pPr>
                      <a:r>
                        <a:rPr lang="en-US" sz="1400" dirty="0" smtClean="0">
                          <a:solidFill>
                            <a:schemeClr val="tx1"/>
                          </a:solidFill>
                          <a:effectLst/>
                          <a:latin typeface="Calibri" panose="020F0502020204030204" pitchFamily="34" charset="0"/>
                          <a:ea typeface="Calibri"/>
                          <a:cs typeface="Times New Roman"/>
                        </a:rPr>
                        <a:t>Most students</a:t>
                      </a:r>
                      <a:r>
                        <a:rPr lang="en-US" sz="1400" baseline="0" dirty="0" smtClean="0">
                          <a:solidFill>
                            <a:schemeClr val="tx1"/>
                          </a:solidFill>
                          <a:effectLst/>
                          <a:latin typeface="Calibri" panose="020F0502020204030204" pitchFamily="34" charset="0"/>
                          <a:ea typeface="Calibri"/>
                          <a:cs typeface="Times New Roman"/>
                        </a:rPr>
                        <a:t> in 11UL and 11GCR will be entered for the </a:t>
                      </a:r>
                      <a:r>
                        <a:rPr lang="en-US" sz="1400" baseline="0" dirty="0" err="1" smtClean="0">
                          <a:solidFill>
                            <a:schemeClr val="tx1"/>
                          </a:solidFill>
                          <a:effectLst/>
                          <a:latin typeface="Calibri" panose="020F0502020204030204" pitchFamily="34" charset="0"/>
                          <a:ea typeface="Calibri"/>
                          <a:cs typeface="Times New Roman"/>
                        </a:rPr>
                        <a:t>resit</a:t>
                      </a:r>
                      <a:r>
                        <a:rPr lang="en-US" sz="1400" baseline="0" dirty="0" smtClean="0">
                          <a:solidFill>
                            <a:schemeClr val="tx1"/>
                          </a:solidFill>
                          <a:effectLst/>
                          <a:latin typeface="Calibri" panose="020F0502020204030204" pitchFamily="34" charset="0"/>
                          <a:ea typeface="Calibri"/>
                          <a:cs typeface="Times New Roman"/>
                        </a:rPr>
                        <a:t>.  Some students in other groups (including Triple) have also been entered. </a:t>
                      </a:r>
                      <a:endParaRPr lang="en-GB" sz="1400" dirty="0">
                        <a:solidFill>
                          <a:schemeClr val="tx1"/>
                        </a:solidFill>
                        <a:effectLst/>
                        <a:latin typeface="Calibri" panose="020F0502020204030204" pitchFamily="34" charset="0"/>
                        <a:ea typeface="Calibri"/>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6"/>
                  </a:ext>
                </a:extLst>
              </a:tr>
            </a:tbl>
          </a:graphicData>
        </a:graphic>
      </p:graphicFrame>
      <p:pic>
        <p:nvPicPr>
          <p:cNvPr id="5" name="Picture 3" descr="C:\Users\dpayne\AppData\Local\Microsoft\Windows\Temporary Internet Files\Content.Outlook\MVZL9VAI\FMA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332656"/>
            <a:ext cx="6786610" cy="2062103"/>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3200" b="1" cap="small" dirty="0"/>
              <a:t>Business Studies, </a:t>
            </a:r>
            <a:endParaRPr lang="en-GB" sz="3200" b="1" cap="small" dirty="0" smtClean="0"/>
          </a:p>
          <a:p>
            <a:pPr algn="ctr"/>
            <a:r>
              <a:rPr lang="en-GB" sz="3200" b="1" cap="small" dirty="0" smtClean="0"/>
              <a:t>Business </a:t>
            </a:r>
            <a:r>
              <a:rPr lang="en-GB" sz="3200" b="1" cap="small" dirty="0"/>
              <a:t>Communications, Economics and Personal Finance Unit 3</a:t>
            </a:r>
            <a:endParaRPr lang="en-GB" sz="3200" b="1" cap="small" dirty="0">
              <a:latin typeface="Calibri" panose="020F0502020204030204" pitchFamily="34" charset="0"/>
            </a:endParaRPr>
          </a:p>
        </p:txBody>
      </p:sp>
      <p:sp>
        <p:nvSpPr>
          <p:cNvPr id="3" name="Content Placeholder 2"/>
          <p:cNvSpPr txBox="1">
            <a:spLocks/>
          </p:cNvSpPr>
          <p:nvPr/>
        </p:nvSpPr>
        <p:spPr>
          <a:xfrm>
            <a:off x="467544" y="2780928"/>
            <a:ext cx="8229600" cy="3456384"/>
          </a:xfrm>
          <a:prstGeom prst="rect">
            <a:avLst/>
          </a:prstGeom>
          <a:solidFill>
            <a:schemeClr val="accent1">
              <a:lumMod val="20000"/>
              <a:lumOff val="80000"/>
            </a:schemeClr>
          </a:solidFill>
          <a:ln w="19050">
            <a:solidFill>
              <a:schemeClr val="tx1"/>
            </a:solidFill>
          </a:ln>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endParaRPr lang="en-GB" sz="2400" dirty="0" smtClean="0">
              <a:latin typeface="Calibri" panose="020F0502020204030204" pitchFamily="34" charset="0"/>
            </a:endParaRPr>
          </a:p>
          <a:p>
            <a:pPr marL="137160" indent="0" algn="ctr">
              <a:buNone/>
            </a:pPr>
            <a:r>
              <a:rPr lang="en-GB" sz="2400" dirty="0" smtClean="0">
                <a:latin typeface="Calibri" panose="020F0502020204030204" pitchFamily="34" charset="0"/>
              </a:rPr>
              <a:t>The </a:t>
            </a:r>
            <a:r>
              <a:rPr lang="en-GB" sz="2400" dirty="0">
                <a:latin typeface="Calibri" panose="020F0502020204030204" pitchFamily="34" charset="0"/>
              </a:rPr>
              <a:t>next 4 slides, clearly outline the structure of the answers required in the examinations to gain the maximum marks with example answers to show how marks are awarded.</a:t>
            </a:r>
          </a:p>
          <a:p>
            <a:pPr algn="ctr"/>
            <a:endParaRPr lang="en-GB" sz="2400" dirty="0">
              <a:latin typeface="Calibri" panose="020F0502020204030204" pitchFamily="34" charset="0"/>
            </a:endParaRPr>
          </a:p>
          <a:p>
            <a:pPr marL="137160" indent="0" algn="ctr">
              <a:buNone/>
            </a:pPr>
            <a:r>
              <a:rPr lang="en-GB" sz="2400" dirty="0">
                <a:latin typeface="Calibri" panose="020F0502020204030204" pitchFamily="34" charset="0"/>
              </a:rPr>
              <a:t>By following the instructions and steps, the students should be able to gain the marks in a clear and logical </a:t>
            </a:r>
            <a:r>
              <a:rPr lang="en-GB" sz="2400" dirty="0" smtClean="0">
                <a:latin typeface="Calibri" panose="020F0502020204030204" pitchFamily="34" charset="0"/>
              </a:rPr>
              <a:t>manner.</a:t>
            </a:r>
            <a:endParaRPr lang="en-GB" sz="2400" dirty="0">
              <a:latin typeface="Calibri" panose="020F0502020204030204" pitchFamily="34" charset="0"/>
            </a:endParaRPr>
          </a:p>
        </p:txBody>
      </p:sp>
      <p:pic>
        <p:nvPicPr>
          <p:cNvPr id="4" name="Picture 14" descr="Fulston Crest"/>
          <p:cNvPicPr>
            <a:picLocks noChangeAspect="1" noChangeArrowheads="1"/>
          </p:cNvPicPr>
          <p:nvPr/>
        </p:nvPicPr>
        <p:blipFill>
          <a:blip r:embed="rId2" cstate="print"/>
          <a:srcRect l="28195" t="32680" r="15790"/>
          <a:stretch>
            <a:fillRect/>
          </a:stretch>
        </p:blipFill>
        <p:spPr bwMode="auto">
          <a:xfrm>
            <a:off x="8037313" y="116632"/>
            <a:ext cx="967067" cy="1011778"/>
          </a:xfrm>
          <a:prstGeom prst="rect">
            <a:avLst/>
          </a:prstGeom>
          <a:noFill/>
          <a:ln w="9525">
            <a:noFill/>
            <a:miter lim="800000"/>
            <a:headEnd/>
            <a:tailEnd/>
          </a:ln>
        </p:spPr>
      </p:pic>
      <p:pic>
        <p:nvPicPr>
          <p:cNvPr id="5"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1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3975" y="952254"/>
            <a:ext cx="7269479" cy="5048497"/>
          </a:xfrm>
          <a:prstGeom prst="rect">
            <a:avLst/>
          </a:prstGeom>
        </p:spPr>
      </p:pic>
      <p:pic>
        <p:nvPicPr>
          <p:cNvPr id="3" name="Picture 14" descr="Fulston Crest"/>
          <p:cNvPicPr>
            <a:picLocks noChangeAspect="1" noChangeArrowheads="1"/>
          </p:cNvPicPr>
          <p:nvPr/>
        </p:nvPicPr>
        <p:blipFill>
          <a:blip r:embed="rId3" cstate="print"/>
          <a:srcRect l="28195" t="32680" r="15790"/>
          <a:stretch>
            <a:fillRect/>
          </a:stretch>
        </p:blipFill>
        <p:spPr bwMode="auto">
          <a:xfrm>
            <a:off x="8037313" y="116632"/>
            <a:ext cx="967067" cy="1011778"/>
          </a:xfrm>
          <a:prstGeom prst="rect">
            <a:avLst/>
          </a:prstGeom>
          <a:noFill/>
          <a:ln w="9525">
            <a:noFill/>
            <a:miter lim="800000"/>
            <a:headEnd/>
            <a:tailEnd/>
          </a:ln>
        </p:spPr>
      </p:pic>
      <p:pic>
        <p:nvPicPr>
          <p:cNvPr id="4"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71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836712"/>
            <a:ext cx="7992888" cy="5170646"/>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spcAft>
                <a:spcPts val="1200"/>
              </a:spcAft>
              <a:buFont typeface="Arial" panose="020B0604020202020204" pitchFamily="34" charset="0"/>
              <a:buChar char="•"/>
            </a:pPr>
            <a:r>
              <a:rPr lang="en-GB" sz="4000" dirty="0" smtClean="0">
                <a:latin typeface="Calibri" panose="020F0502020204030204" pitchFamily="34" charset="0"/>
              </a:rPr>
              <a:t>Where are we now?</a:t>
            </a:r>
          </a:p>
          <a:p>
            <a:pPr marL="285750" indent="-285750">
              <a:spcAft>
                <a:spcPts val="1200"/>
              </a:spcAft>
              <a:buFont typeface="Arial" panose="020B0604020202020204" pitchFamily="34" charset="0"/>
              <a:buChar char="•"/>
            </a:pPr>
            <a:r>
              <a:rPr lang="en-GB" sz="4000" dirty="0" smtClean="0">
                <a:latin typeface="Calibri" panose="020F0502020204030204" pitchFamily="34" charset="0"/>
              </a:rPr>
              <a:t>How is my child doing?</a:t>
            </a:r>
          </a:p>
          <a:p>
            <a:pPr marL="285750" indent="-285750">
              <a:spcAft>
                <a:spcPts val="1200"/>
              </a:spcAft>
              <a:buFont typeface="Arial" panose="020B0604020202020204" pitchFamily="34" charset="0"/>
              <a:buChar char="•"/>
            </a:pPr>
            <a:r>
              <a:rPr lang="en-GB" sz="4000" dirty="0" smtClean="0">
                <a:latin typeface="Calibri" panose="020F0502020204030204" pitchFamily="34" charset="0"/>
              </a:rPr>
              <a:t>How is the school supporting progress?</a:t>
            </a:r>
          </a:p>
          <a:p>
            <a:pPr marL="285750" indent="-285750">
              <a:spcAft>
                <a:spcPts val="1200"/>
              </a:spcAft>
              <a:buFont typeface="Arial" panose="020B0604020202020204" pitchFamily="34" charset="0"/>
              <a:buChar char="•"/>
            </a:pPr>
            <a:r>
              <a:rPr lang="en-GB" sz="4000" dirty="0" smtClean="0">
                <a:latin typeface="Calibri" panose="020F0502020204030204" pitchFamily="34" charset="0"/>
              </a:rPr>
              <a:t>How can parents support progress?</a:t>
            </a:r>
          </a:p>
          <a:p>
            <a:pPr marL="285750" indent="-285750">
              <a:spcAft>
                <a:spcPts val="1200"/>
              </a:spcAft>
              <a:buFont typeface="Arial" panose="020B0604020202020204" pitchFamily="34" charset="0"/>
              <a:buChar char="•"/>
            </a:pPr>
            <a:r>
              <a:rPr lang="en-GB" sz="4000" dirty="0" smtClean="0">
                <a:latin typeface="Calibri" panose="020F0502020204030204" pitchFamily="34" charset="0"/>
              </a:rPr>
              <a:t>Examinations</a:t>
            </a:r>
          </a:p>
          <a:p>
            <a:pPr marL="285750" indent="-285750">
              <a:spcAft>
                <a:spcPts val="1200"/>
              </a:spcAft>
              <a:buFont typeface="Arial" panose="020B0604020202020204" pitchFamily="34" charset="0"/>
              <a:buChar char="•"/>
            </a:pPr>
            <a:r>
              <a:rPr lang="en-GB" sz="4000" dirty="0" smtClean="0">
                <a:latin typeface="Calibri" panose="020F0502020204030204" pitchFamily="34" charset="0"/>
              </a:rPr>
              <a:t>Post 16 Progression</a:t>
            </a:r>
            <a:endParaRPr lang="en-GB" sz="4000" dirty="0">
              <a:latin typeface="Calibri" panose="020F0502020204030204" pitchFamily="34" charset="0"/>
            </a:endParaRPr>
          </a:p>
        </p:txBody>
      </p:sp>
      <p:pic>
        <p:nvPicPr>
          <p:cNvPr id="4" name="Picture 14" descr="Fulston Crest"/>
          <p:cNvPicPr>
            <a:picLocks noChangeAspect="1" noChangeArrowheads="1"/>
          </p:cNvPicPr>
          <p:nvPr/>
        </p:nvPicPr>
        <p:blipFill>
          <a:blip r:embed="rId2" cstate="print"/>
          <a:srcRect l="28195" t="32680" r="15790"/>
          <a:stretch>
            <a:fillRect/>
          </a:stretch>
        </p:blipFill>
        <p:spPr bwMode="auto">
          <a:xfrm>
            <a:off x="7956376" y="260648"/>
            <a:ext cx="967067" cy="1011778"/>
          </a:xfrm>
          <a:prstGeom prst="rect">
            <a:avLst/>
          </a:prstGeom>
          <a:noFill/>
          <a:ln w="9525">
            <a:noFill/>
            <a:miter lim="800000"/>
            <a:headEnd/>
            <a:tailEnd/>
          </a:ln>
        </p:spPr>
      </p:pic>
      <p:pic>
        <p:nvPicPr>
          <p:cNvPr id="5"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3570" y="1012743"/>
            <a:ext cx="7240088" cy="4988007"/>
          </a:xfrm>
          <a:prstGeom prst="rect">
            <a:avLst/>
          </a:prstGeom>
        </p:spPr>
      </p:pic>
      <p:pic>
        <p:nvPicPr>
          <p:cNvPr id="3" name="Picture 14" descr="Fulston Crest"/>
          <p:cNvPicPr>
            <a:picLocks noChangeAspect="1" noChangeArrowheads="1"/>
          </p:cNvPicPr>
          <p:nvPr/>
        </p:nvPicPr>
        <p:blipFill>
          <a:blip r:embed="rId3" cstate="print"/>
          <a:srcRect l="28195" t="32680" r="15790"/>
          <a:stretch>
            <a:fillRect/>
          </a:stretch>
        </p:blipFill>
        <p:spPr bwMode="auto">
          <a:xfrm>
            <a:off x="8037313" y="116632"/>
            <a:ext cx="967067" cy="1011778"/>
          </a:xfrm>
          <a:prstGeom prst="rect">
            <a:avLst/>
          </a:prstGeom>
          <a:noFill/>
          <a:ln w="9525">
            <a:noFill/>
            <a:miter lim="800000"/>
            <a:headEnd/>
            <a:tailEnd/>
          </a:ln>
        </p:spPr>
      </p:pic>
      <p:pic>
        <p:nvPicPr>
          <p:cNvPr id="4"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083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5597" y="857250"/>
            <a:ext cx="7524206" cy="5155812"/>
          </a:xfrm>
          <a:prstGeom prst="rect">
            <a:avLst/>
          </a:prstGeom>
        </p:spPr>
      </p:pic>
      <p:pic>
        <p:nvPicPr>
          <p:cNvPr id="3" name="Picture 14" descr="Fulston Crest"/>
          <p:cNvPicPr>
            <a:picLocks noChangeAspect="1" noChangeArrowheads="1"/>
          </p:cNvPicPr>
          <p:nvPr/>
        </p:nvPicPr>
        <p:blipFill>
          <a:blip r:embed="rId3" cstate="print"/>
          <a:srcRect l="28195" t="32680" r="15790"/>
          <a:stretch>
            <a:fillRect/>
          </a:stretch>
        </p:blipFill>
        <p:spPr bwMode="auto">
          <a:xfrm>
            <a:off x="8037313" y="116632"/>
            <a:ext cx="967067" cy="1011778"/>
          </a:xfrm>
          <a:prstGeom prst="rect">
            <a:avLst/>
          </a:prstGeom>
          <a:noFill/>
          <a:ln w="9525">
            <a:noFill/>
            <a:miter lim="800000"/>
            <a:headEnd/>
            <a:tailEnd/>
          </a:ln>
        </p:spPr>
      </p:pic>
      <p:pic>
        <p:nvPicPr>
          <p:cNvPr id="5"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662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8464" y="857251"/>
            <a:ext cx="7167222" cy="5143226"/>
          </a:xfrm>
          <a:prstGeom prst="rect">
            <a:avLst/>
          </a:prstGeom>
        </p:spPr>
      </p:pic>
      <p:pic>
        <p:nvPicPr>
          <p:cNvPr id="3" name="Picture 14" descr="Fulston Crest"/>
          <p:cNvPicPr>
            <a:picLocks noChangeAspect="1" noChangeArrowheads="1"/>
          </p:cNvPicPr>
          <p:nvPr/>
        </p:nvPicPr>
        <p:blipFill>
          <a:blip r:embed="rId3" cstate="print"/>
          <a:srcRect l="28195" t="32680" r="15790"/>
          <a:stretch>
            <a:fillRect/>
          </a:stretch>
        </p:blipFill>
        <p:spPr bwMode="auto">
          <a:xfrm>
            <a:off x="8037313" y="116632"/>
            <a:ext cx="967067" cy="1011778"/>
          </a:xfrm>
          <a:prstGeom prst="rect">
            <a:avLst/>
          </a:prstGeom>
          <a:noFill/>
          <a:ln w="9525">
            <a:noFill/>
            <a:miter lim="800000"/>
            <a:headEnd/>
            <a:tailEnd/>
          </a:ln>
        </p:spPr>
      </p:pic>
      <p:pic>
        <p:nvPicPr>
          <p:cNvPr id="4"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390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332656"/>
            <a:ext cx="678661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3200" b="1" cap="small" dirty="0" smtClean="0">
                <a:solidFill>
                  <a:schemeClr val="tx1"/>
                </a:solidFill>
                <a:latin typeface="+mj-lt"/>
              </a:rPr>
              <a:t>Attitude to Homework Grades</a:t>
            </a:r>
          </a:p>
        </p:txBody>
      </p:sp>
      <p:pic>
        <p:nvPicPr>
          <p:cNvPr id="4" name="Picture 14" descr="Fulston Crest"/>
          <p:cNvPicPr>
            <a:picLocks noChangeAspect="1" noChangeArrowheads="1"/>
          </p:cNvPicPr>
          <p:nvPr/>
        </p:nvPicPr>
        <p:blipFill>
          <a:blip r:embed="rId2" cstate="print"/>
          <a:srcRect l="28195" t="32680" r="15790"/>
          <a:stretch>
            <a:fillRect/>
          </a:stretch>
        </p:blipFill>
        <p:spPr bwMode="auto">
          <a:xfrm>
            <a:off x="8028384" y="149932"/>
            <a:ext cx="967067" cy="1011778"/>
          </a:xfrm>
          <a:prstGeom prst="rect">
            <a:avLst/>
          </a:prstGeom>
          <a:noFill/>
          <a:ln w="9525">
            <a:noFill/>
            <a:miter lim="800000"/>
            <a:headEnd/>
            <a:tailEnd/>
          </a:ln>
        </p:spPr>
      </p:pic>
      <p:pic>
        <p:nvPicPr>
          <p:cNvPr id="5"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39053" y="1412776"/>
            <a:ext cx="8592689" cy="4464496"/>
          </a:xfrm>
          <a:prstGeom prst="rect">
            <a:avLst/>
          </a:prstGeom>
        </p:spPr>
      </p:pic>
    </p:spTree>
    <p:extLst>
      <p:ext uri="{BB962C8B-B14F-4D97-AF65-F5344CB8AC3E}">
        <p14:creationId xmlns:p14="http://schemas.microsoft.com/office/powerpoint/2010/main" val="1785681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1388" y="5472039"/>
            <a:ext cx="8527906" cy="1147858"/>
          </a:xfrm>
          <a:prstGeom prst="rect">
            <a:avLst/>
          </a:prstGeom>
        </p:spPr>
      </p:pic>
      <p:sp>
        <p:nvSpPr>
          <p:cNvPr id="2" name="Rectangle 1"/>
          <p:cNvSpPr/>
          <p:nvPr/>
        </p:nvSpPr>
        <p:spPr>
          <a:xfrm>
            <a:off x="1115616" y="332656"/>
            <a:ext cx="678661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2800" b="1" cap="small" dirty="0" smtClean="0">
                <a:solidFill>
                  <a:schemeClr val="tx1"/>
                </a:solidFill>
                <a:latin typeface="+mj-lt"/>
              </a:rPr>
              <a:t>Attitude and Attainment Grades</a:t>
            </a:r>
          </a:p>
        </p:txBody>
      </p:sp>
      <p:pic>
        <p:nvPicPr>
          <p:cNvPr id="4" name="Picture 14" descr="Fulston Crest"/>
          <p:cNvPicPr>
            <a:picLocks noChangeAspect="1" noChangeArrowheads="1"/>
          </p:cNvPicPr>
          <p:nvPr/>
        </p:nvPicPr>
        <p:blipFill>
          <a:blip r:embed="rId3" cstate="print"/>
          <a:srcRect l="28195" t="32680" r="15790"/>
          <a:stretch>
            <a:fillRect/>
          </a:stretch>
        </p:blipFill>
        <p:spPr bwMode="auto">
          <a:xfrm>
            <a:off x="7884367" y="206052"/>
            <a:ext cx="967067" cy="1011778"/>
          </a:xfrm>
          <a:prstGeom prst="rect">
            <a:avLst/>
          </a:prstGeom>
          <a:noFill/>
          <a:ln w="9525">
            <a:noFill/>
            <a:miter lim="800000"/>
            <a:headEnd/>
            <a:tailEnd/>
          </a:ln>
        </p:spPr>
      </p:pic>
      <p:pic>
        <p:nvPicPr>
          <p:cNvPr id="8"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239226" y="1365965"/>
            <a:ext cx="8612208" cy="4001001"/>
          </a:xfrm>
          <a:prstGeom prst="rect">
            <a:avLst/>
          </a:prstGeom>
        </p:spPr>
      </p:pic>
    </p:spTree>
    <p:extLst>
      <p:ext uri="{BB962C8B-B14F-4D97-AF65-F5344CB8AC3E}">
        <p14:creationId xmlns:p14="http://schemas.microsoft.com/office/powerpoint/2010/main" val="1234881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59532" y="3494324"/>
            <a:ext cx="6588732" cy="3156217"/>
          </a:xfrm>
          <a:prstGeom prst="rect">
            <a:avLst/>
          </a:prstGeom>
        </p:spPr>
      </p:pic>
      <p:sp>
        <p:nvSpPr>
          <p:cNvPr id="5" name="Oval 4"/>
          <p:cNvSpPr/>
          <p:nvPr/>
        </p:nvSpPr>
        <p:spPr>
          <a:xfrm>
            <a:off x="7668092" y="4869160"/>
            <a:ext cx="1187624" cy="720080"/>
          </a:xfrm>
          <a:prstGeom prst="ellipse">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solidFill>
                  <a:srgbClr val="00B050"/>
                </a:solidFill>
              </a:rPr>
              <a:t>+1.42</a:t>
            </a:r>
            <a:endParaRPr lang="en-GB" dirty="0">
              <a:solidFill>
                <a:srgbClr val="00B050"/>
              </a:solidFill>
            </a:endParaRPr>
          </a:p>
        </p:txBody>
      </p:sp>
      <p:sp>
        <p:nvSpPr>
          <p:cNvPr id="7" name="Oval 6"/>
          <p:cNvSpPr/>
          <p:nvPr/>
        </p:nvSpPr>
        <p:spPr>
          <a:xfrm>
            <a:off x="7571818" y="1484784"/>
            <a:ext cx="1187624" cy="7200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-2.48</a:t>
            </a:r>
            <a:endParaRPr lang="en-GB" dirty="0">
              <a:solidFill>
                <a:srgbClr val="FF0000"/>
              </a:solidFill>
            </a:endParaRPr>
          </a:p>
        </p:txBody>
      </p:sp>
      <p:pic>
        <p:nvPicPr>
          <p:cNvPr id="10" name="Picture 9"/>
          <p:cNvPicPr>
            <a:picLocks noChangeAspect="1"/>
          </p:cNvPicPr>
          <p:nvPr/>
        </p:nvPicPr>
        <p:blipFill>
          <a:blip r:embed="rId4"/>
          <a:stretch>
            <a:fillRect/>
          </a:stretch>
        </p:blipFill>
        <p:spPr>
          <a:xfrm>
            <a:off x="359713" y="368150"/>
            <a:ext cx="6588551" cy="3101239"/>
          </a:xfrm>
          <a:prstGeom prst="rect">
            <a:avLst/>
          </a:prstGeom>
        </p:spPr>
      </p:pic>
      <p:pic>
        <p:nvPicPr>
          <p:cNvPr id="9" name="Picture 14" descr="Fulston Crest"/>
          <p:cNvPicPr>
            <a:picLocks noChangeAspect="1" noChangeArrowheads="1"/>
          </p:cNvPicPr>
          <p:nvPr/>
        </p:nvPicPr>
        <p:blipFill>
          <a:blip r:embed="rId5" cstate="print"/>
          <a:srcRect l="28195" t="32680" r="15790"/>
          <a:stretch>
            <a:fillRect/>
          </a:stretch>
        </p:blipFill>
        <p:spPr bwMode="auto">
          <a:xfrm>
            <a:off x="7884367" y="206052"/>
            <a:ext cx="967067" cy="1011778"/>
          </a:xfrm>
          <a:prstGeom prst="rect">
            <a:avLst/>
          </a:prstGeom>
          <a:noFill/>
          <a:ln w="9525">
            <a:noFill/>
            <a:miter lim="800000"/>
            <a:headEnd/>
            <a:tailEnd/>
          </a:ln>
        </p:spPr>
      </p:pic>
    </p:spTree>
    <p:extLst>
      <p:ext uri="{BB962C8B-B14F-4D97-AF65-F5344CB8AC3E}">
        <p14:creationId xmlns:p14="http://schemas.microsoft.com/office/powerpoint/2010/main" val="126714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64100" y="1591010"/>
            <a:ext cx="5993938" cy="3345136"/>
          </a:xfrm>
          <a:prstGeom prst="rect">
            <a:avLst/>
          </a:prstGeom>
        </p:spPr>
      </p:pic>
      <p:pic>
        <p:nvPicPr>
          <p:cNvPr id="8" name="Picture 7" descr="C:\Users\dspringett\AppData\Local\Microsoft\Windows\Temporary Internet Files\Content.Word\New Picture (33).bmp"/>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010010"/>
            <a:ext cx="2016224" cy="2305334"/>
          </a:xfrm>
          <a:prstGeom prst="rect">
            <a:avLst/>
          </a:prstGeom>
          <a:noFill/>
          <a:ln>
            <a:noFill/>
          </a:ln>
        </p:spPr>
      </p:pic>
      <p:sp>
        <p:nvSpPr>
          <p:cNvPr id="2" name="Oval 1"/>
          <p:cNvSpPr/>
          <p:nvPr/>
        </p:nvSpPr>
        <p:spPr>
          <a:xfrm>
            <a:off x="5308343" y="1796021"/>
            <a:ext cx="715527" cy="25144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
        <p:nvSpPr>
          <p:cNvPr id="3" name="TextBox 2"/>
          <p:cNvSpPr txBox="1"/>
          <p:nvPr/>
        </p:nvSpPr>
        <p:spPr>
          <a:xfrm>
            <a:off x="4399032" y="392033"/>
            <a:ext cx="1944216" cy="923330"/>
          </a:xfrm>
          <a:prstGeom prst="rect">
            <a:avLst/>
          </a:prstGeom>
          <a:noFill/>
        </p:spPr>
        <p:txBody>
          <a:bodyPr wrap="square" rtlCol="0">
            <a:spAutoFit/>
          </a:bodyPr>
          <a:lstStyle/>
          <a:p>
            <a:r>
              <a:rPr lang="en-GB" dirty="0" smtClean="0">
                <a:latin typeface="Calibri" panose="020F0502020204030204" pitchFamily="34" charset="0"/>
              </a:rPr>
              <a:t>Term 1 attainment grades from the teachers</a:t>
            </a:r>
            <a:endParaRPr lang="en-GB" dirty="0">
              <a:latin typeface="Calibri" panose="020F0502020204030204" pitchFamily="34" charset="0"/>
            </a:endParaRPr>
          </a:p>
        </p:txBody>
      </p:sp>
      <p:cxnSp>
        <p:nvCxnSpPr>
          <p:cNvPr id="6" name="Straight Arrow Connector 5"/>
          <p:cNvCxnSpPr/>
          <p:nvPr/>
        </p:nvCxnSpPr>
        <p:spPr>
          <a:xfrm>
            <a:off x="5338901" y="1008715"/>
            <a:ext cx="343311" cy="75895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 name="Oval 9"/>
          <p:cNvSpPr/>
          <p:nvPr/>
        </p:nvSpPr>
        <p:spPr>
          <a:xfrm>
            <a:off x="5682212" y="4290585"/>
            <a:ext cx="64807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
        <p:nvSpPr>
          <p:cNvPr id="11" name="TextBox 10"/>
          <p:cNvSpPr txBox="1"/>
          <p:nvPr/>
        </p:nvSpPr>
        <p:spPr>
          <a:xfrm>
            <a:off x="5574998" y="5013176"/>
            <a:ext cx="2520280" cy="1477328"/>
          </a:xfrm>
          <a:prstGeom prst="rect">
            <a:avLst/>
          </a:prstGeom>
          <a:noFill/>
        </p:spPr>
        <p:txBody>
          <a:bodyPr wrap="square" rtlCol="0">
            <a:spAutoFit/>
          </a:bodyPr>
          <a:lstStyle/>
          <a:p>
            <a:r>
              <a:rPr lang="en-GB" dirty="0" smtClean="0">
                <a:latin typeface="Calibri" panose="020F0502020204030204" pitchFamily="34" charset="0"/>
              </a:rPr>
              <a:t>How do the attainment grades compare to the expected grades?</a:t>
            </a:r>
          </a:p>
          <a:p>
            <a:r>
              <a:rPr lang="en-GB" b="1" dirty="0" smtClean="0">
                <a:latin typeface="Calibri" panose="020F0502020204030204" pitchFamily="34" charset="0"/>
              </a:rPr>
              <a:t>Each 0.1 is the equivalent to one grade.</a:t>
            </a:r>
            <a:endParaRPr lang="en-GB" b="1" dirty="0">
              <a:latin typeface="Calibri" panose="020F0502020204030204" pitchFamily="34" charset="0"/>
            </a:endParaRPr>
          </a:p>
        </p:txBody>
      </p:sp>
      <p:cxnSp>
        <p:nvCxnSpPr>
          <p:cNvPr id="12" name="Straight Arrow Connector 11"/>
          <p:cNvCxnSpPr/>
          <p:nvPr/>
        </p:nvCxnSpPr>
        <p:spPr>
          <a:xfrm flipH="1" flipV="1">
            <a:off x="6186216" y="4547635"/>
            <a:ext cx="79515" cy="465541"/>
          </a:xfrm>
          <a:prstGeom prst="straightConnector1">
            <a:avLst/>
          </a:prstGeom>
          <a:ln>
            <a:solidFill>
              <a:srgbClr val="00B050"/>
            </a:solidFill>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10" idx="3"/>
          </p:cNvCxnSpPr>
          <p:nvPr/>
        </p:nvCxnSpPr>
        <p:spPr>
          <a:xfrm flipH="1">
            <a:off x="5076057" y="4536436"/>
            <a:ext cx="701063" cy="548748"/>
          </a:xfrm>
          <a:prstGeom prst="straightConnector1">
            <a:avLst/>
          </a:prstGeom>
          <a:ln>
            <a:solidFill>
              <a:srgbClr val="00B050"/>
            </a:solidFill>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251520" y="4869160"/>
            <a:ext cx="4824536" cy="1477328"/>
          </a:xfrm>
          <a:prstGeom prst="rect">
            <a:avLst/>
          </a:prstGeom>
          <a:noFill/>
        </p:spPr>
        <p:txBody>
          <a:bodyPr wrap="square" rtlCol="0">
            <a:spAutoFit/>
          </a:bodyPr>
          <a:lstStyle/>
          <a:p>
            <a:r>
              <a:rPr lang="en-GB" b="1" dirty="0" smtClean="0">
                <a:solidFill>
                  <a:srgbClr val="007033"/>
                </a:solidFill>
                <a:latin typeface="Calibri" panose="020F0502020204030204" pitchFamily="34" charset="0"/>
              </a:rPr>
              <a:t>+0.39 means the student is working about 4 (3.9) grades above expected </a:t>
            </a:r>
          </a:p>
          <a:p>
            <a:endParaRPr lang="en-GB" b="1" dirty="0" smtClean="0">
              <a:solidFill>
                <a:srgbClr val="00B050"/>
              </a:solidFill>
              <a:latin typeface="Calibri" panose="020F0502020204030204" pitchFamily="34" charset="0"/>
            </a:endParaRPr>
          </a:p>
          <a:p>
            <a:r>
              <a:rPr lang="en-GB" b="1" dirty="0" smtClean="0">
                <a:solidFill>
                  <a:srgbClr val="FF0000"/>
                </a:solidFill>
                <a:latin typeface="Calibri" panose="020F0502020204030204" pitchFamily="34" charset="0"/>
              </a:rPr>
              <a:t>This student needs to focus on the low fine grades (A3 and A*3)</a:t>
            </a:r>
          </a:p>
        </p:txBody>
      </p:sp>
      <p:sp>
        <p:nvSpPr>
          <p:cNvPr id="21" name="TextBox 20"/>
          <p:cNvSpPr txBox="1"/>
          <p:nvPr/>
        </p:nvSpPr>
        <p:spPr>
          <a:xfrm>
            <a:off x="143508" y="215372"/>
            <a:ext cx="370841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latin typeface="Calibri" panose="020F0502020204030204" pitchFamily="34" charset="0"/>
              </a:rPr>
              <a:t>To gain this positive Progress 8 this student must gain these grades in the actual exams.</a:t>
            </a:r>
            <a:endParaRPr lang="en-GB" dirty="0">
              <a:latin typeface="Calibri" panose="020F0502020204030204" pitchFamily="34" charset="0"/>
            </a:endParaRPr>
          </a:p>
        </p:txBody>
      </p:sp>
      <p:grpSp>
        <p:nvGrpSpPr>
          <p:cNvPr id="25" name="Group 24"/>
          <p:cNvGrpSpPr/>
          <p:nvPr/>
        </p:nvGrpSpPr>
        <p:grpSpPr>
          <a:xfrm>
            <a:off x="7239308" y="28198"/>
            <a:ext cx="2350978" cy="6829801"/>
            <a:chOff x="7239308" y="28198"/>
            <a:chExt cx="2350978" cy="6829801"/>
          </a:xfrm>
        </p:grpSpPr>
        <p:grpSp>
          <p:nvGrpSpPr>
            <p:cNvPr id="24" name="Group 23"/>
            <p:cNvGrpSpPr/>
            <p:nvPr/>
          </p:nvGrpSpPr>
          <p:grpSpPr>
            <a:xfrm>
              <a:off x="7239308" y="28198"/>
              <a:ext cx="2350978" cy="2384262"/>
              <a:chOff x="3733190" y="1916832"/>
              <a:chExt cx="2350978" cy="2384262"/>
            </a:xfrm>
          </p:grpSpPr>
          <p:pic>
            <p:nvPicPr>
              <p:cNvPr id="1026" name="Picture 2" descr="C:\Users\mgash\AppData\Local\Microsoft\Windows\Temporary Internet Files\Content.IE5\RC720KA3\beware-of-scammers[1].jpg"/>
              <p:cNvPicPr>
                <a:picLocks noChangeAspect="1" noChangeArrowheads="1"/>
              </p:cNvPicPr>
              <p:nvPr/>
            </p:nvPicPr>
            <p:blipFill rotWithShape="1">
              <a:blip r:embed="rId5">
                <a:clrChange>
                  <a:clrFrom>
                    <a:srgbClr val="FBFBFB"/>
                  </a:clrFrom>
                  <a:clrTo>
                    <a:srgbClr val="FBFBFB">
                      <a:alpha val="0"/>
                    </a:srgbClr>
                  </a:clrTo>
                </a:clrChange>
                <a:extLst>
                  <a:ext uri="{28A0092B-C50C-407E-A947-70E740481C1C}">
                    <a14:useLocalDpi xmlns:a14="http://schemas.microsoft.com/office/drawing/2010/main" val="0"/>
                  </a:ext>
                </a:extLst>
              </a:blip>
              <a:srcRect l="5886" b="4553"/>
              <a:stretch/>
            </p:blipFill>
            <p:spPr bwMode="auto">
              <a:xfrm>
                <a:off x="3733190" y="1916832"/>
                <a:ext cx="2350978" cy="23842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 name="Isosceles Triangle 22"/>
              <p:cNvSpPr/>
              <p:nvPr/>
            </p:nvSpPr>
            <p:spPr>
              <a:xfrm>
                <a:off x="3851920" y="2049705"/>
                <a:ext cx="1872208" cy="144016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alibri" panose="020F0502020204030204" pitchFamily="34" charset="0"/>
                  </a:rPr>
                  <a:t>Beware </a:t>
                </a:r>
              </a:p>
              <a:p>
                <a:pPr algn="ctr"/>
                <a:r>
                  <a:rPr lang="en-GB" sz="1400" b="1" dirty="0" smtClean="0">
                    <a:solidFill>
                      <a:schemeClr val="tx1"/>
                    </a:solidFill>
                    <a:latin typeface="Calibri" panose="020F0502020204030204" pitchFamily="34" charset="0"/>
                  </a:rPr>
                  <a:t>of</a:t>
                </a:r>
              </a:p>
              <a:p>
                <a:pPr algn="ctr"/>
                <a:r>
                  <a:rPr lang="en-GB" sz="1400" b="1" dirty="0" smtClean="0">
                    <a:solidFill>
                      <a:schemeClr val="tx1"/>
                    </a:solidFill>
                    <a:latin typeface="Calibri" panose="020F0502020204030204" pitchFamily="34" charset="0"/>
                  </a:rPr>
                  <a:t>Fine-Grade 3</a:t>
                </a:r>
              </a:p>
              <a:p>
                <a:pPr algn="ctr"/>
                <a:endParaRPr lang="en-GB" dirty="0" smtClean="0">
                  <a:solidFill>
                    <a:schemeClr val="tx1"/>
                  </a:solidFill>
                  <a:latin typeface="Calibri" panose="020F0502020204030204" pitchFamily="34" charset="0"/>
                </a:endParaRPr>
              </a:p>
            </p:txBody>
          </p:sp>
        </p:grpSp>
        <p:pic>
          <p:nvPicPr>
            <p:cNvPr id="1027" name="Picture 3" descr="C:\Users\mgash\AppData\Local\Microsoft\Windows\Temporary Internet Files\Content.IE5\RC720KA3\beware-of-scammers[1].jpg"/>
            <p:cNvPicPr>
              <a:picLocks noChangeAspect="1" noChangeArrowheads="1"/>
            </p:cNvPicPr>
            <p:nvPr/>
          </p:nvPicPr>
          <p:blipFill rotWithShape="1">
            <a:blip r:embed="rId5">
              <a:clrChange>
                <a:clrFrom>
                  <a:srgbClr val="FAFAFA"/>
                </a:clrFrom>
                <a:clrTo>
                  <a:srgbClr val="FAFAFA">
                    <a:alpha val="0"/>
                  </a:srgbClr>
                </a:clrTo>
              </a:clrChange>
              <a:extLst>
                <a:ext uri="{28A0092B-C50C-407E-A947-70E740481C1C}">
                  <a14:useLocalDpi xmlns:a14="http://schemas.microsoft.com/office/drawing/2010/main" val="0"/>
                </a:ext>
              </a:extLst>
            </a:blip>
            <a:srcRect l="11388" t="95249" b="1817"/>
            <a:stretch/>
          </p:blipFill>
          <p:spPr bwMode="auto">
            <a:xfrm>
              <a:off x="7490298" y="2412460"/>
              <a:ext cx="1952960" cy="4445539"/>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8" name="Oval 17"/>
          <p:cNvSpPr/>
          <p:nvPr/>
        </p:nvSpPr>
        <p:spPr>
          <a:xfrm>
            <a:off x="3387412" y="2021032"/>
            <a:ext cx="1800200" cy="57168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
        <p:nvSpPr>
          <p:cNvPr id="19" name="TextBox 18"/>
          <p:cNvSpPr txBox="1"/>
          <p:nvPr/>
        </p:nvSpPr>
        <p:spPr>
          <a:xfrm>
            <a:off x="143508" y="1775536"/>
            <a:ext cx="3066728" cy="1200329"/>
          </a:xfrm>
          <a:prstGeom prst="rect">
            <a:avLst/>
          </a:prstGeom>
          <a:solidFill>
            <a:srgbClr val="EEECE1">
              <a:alpha val="61961"/>
            </a:srgbClr>
          </a:solidFill>
        </p:spPr>
        <p:txBody>
          <a:bodyPr wrap="square" rtlCol="0">
            <a:spAutoFit/>
          </a:bodyPr>
          <a:lstStyle/>
          <a:p>
            <a:r>
              <a:rPr lang="en-GB" dirty="0" smtClean="0">
                <a:solidFill>
                  <a:srgbClr val="002060"/>
                </a:solidFill>
                <a:latin typeface="Calibri" panose="020F0502020204030204" pitchFamily="34" charset="0"/>
              </a:rPr>
              <a:t>The best grade from English is doubled. So contributes 2 grades toward the Progress 8 score.</a:t>
            </a:r>
            <a:endParaRPr lang="en-GB" dirty="0">
              <a:solidFill>
                <a:srgbClr val="002060"/>
              </a:solidFill>
              <a:latin typeface="Calibri" panose="020F0502020204030204" pitchFamily="34" charset="0"/>
            </a:endParaRPr>
          </a:p>
        </p:txBody>
      </p:sp>
      <p:cxnSp>
        <p:nvCxnSpPr>
          <p:cNvPr id="22" name="Straight Arrow Connector 21"/>
          <p:cNvCxnSpPr/>
          <p:nvPr/>
        </p:nvCxnSpPr>
        <p:spPr>
          <a:xfrm>
            <a:off x="2998093" y="2276872"/>
            <a:ext cx="432048" cy="0"/>
          </a:xfrm>
          <a:prstGeom prst="straightConnector1">
            <a:avLst/>
          </a:prstGeom>
          <a:ln>
            <a:solidFill>
              <a:srgbClr val="0070C0"/>
            </a:solidFill>
            <a:tailEnd type="arrow"/>
          </a:ln>
        </p:spPr>
        <p:style>
          <a:lnRef idx="2">
            <a:schemeClr val="accent5"/>
          </a:lnRef>
          <a:fillRef idx="0">
            <a:schemeClr val="accent5"/>
          </a:fillRef>
          <a:effectRef idx="1">
            <a:schemeClr val="accent5"/>
          </a:effectRef>
          <a:fontRef idx="minor">
            <a:schemeClr val="tx1"/>
          </a:fontRef>
        </p:style>
      </p:cxnSp>
      <p:sp>
        <p:nvSpPr>
          <p:cNvPr id="26" name="TextBox 25"/>
          <p:cNvSpPr txBox="1"/>
          <p:nvPr/>
        </p:nvSpPr>
        <p:spPr>
          <a:xfrm>
            <a:off x="363413" y="3020158"/>
            <a:ext cx="3066728" cy="923330"/>
          </a:xfrm>
          <a:prstGeom prst="rect">
            <a:avLst/>
          </a:prstGeom>
          <a:solidFill>
            <a:srgbClr val="EEECE1">
              <a:alpha val="61961"/>
            </a:srgbClr>
          </a:solidFill>
        </p:spPr>
        <p:txBody>
          <a:bodyPr wrap="square" rtlCol="0">
            <a:spAutoFit/>
          </a:bodyPr>
          <a:lstStyle/>
          <a:p>
            <a:r>
              <a:rPr lang="en-GB" dirty="0" smtClean="0">
                <a:solidFill>
                  <a:srgbClr val="7030A0"/>
                </a:solidFill>
                <a:latin typeface="Calibri" panose="020F0502020204030204" pitchFamily="34" charset="0"/>
              </a:rPr>
              <a:t>The Maths grade is doubled. So contributes 2 grades toward the Progress 8 score.</a:t>
            </a:r>
            <a:endParaRPr lang="en-GB" dirty="0">
              <a:solidFill>
                <a:srgbClr val="7030A0"/>
              </a:solidFill>
              <a:latin typeface="Calibri" panose="020F0502020204030204" pitchFamily="34" charset="0"/>
            </a:endParaRPr>
          </a:p>
        </p:txBody>
      </p:sp>
      <p:sp>
        <p:nvSpPr>
          <p:cNvPr id="27" name="Oval 26"/>
          <p:cNvSpPr/>
          <p:nvPr/>
        </p:nvSpPr>
        <p:spPr>
          <a:xfrm>
            <a:off x="3515760" y="2567775"/>
            <a:ext cx="1088700" cy="262366"/>
          </a:xfrm>
          <a:prstGeom prst="ellipse">
            <a:avLst/>
          </a:prstGeom>
          <a:noFill/>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latin typeface="Calibri" panose="020F0502020204030204" pitchFamily="34" charset="0"/>
            </a:endParaRPr>
          </a:p>
        </p:txBody>
      </p:sp>
      <p:cxnSp>
        <p:nvCxnSpPr>
          <p:cNvPr id="28" name="Straight Arrow Connector 27"/>
          <p:cNvCxnSpPr/>
          <p:nvPr/>
        </p:nvCxnSpPr>
        <p:spPr>
          <a:xfrm flipV="1">
            <a:off x="3430141" y="2854552"/>
            <a:ext cx="542033" cy="627272"/>
          </a:xfrm>
          <a:prstGeom prst="straightConnector1">
            <a:avLst/>
          </a:prstGeom>
          <a:ln>
            <a:solidFill>
              <a:srgbClr val="7030A0"/>
            </a:solidFill>
            <a:tailEnd type="arrow"/>
          </a:ln>
        </p:spPr>
        <p:style>
          <a:lnRef idx="2">
            <a:schemeClr val="accent4"/>
          </a:lnRef>
          <a:fillRef idx="0">
            <a:schemeClr val="accent4"/>
          </a:fillRef>
          <a:effectRef idx="1">
            <a:schemeClr val="accent4"/>
          </a:effectRef>
          <a:fontRef idx="minor">
            <a:schemeClr val="tx1"/>
          </a:fontRef>
        </p:style>
      </p:cxnSp>
      <p:sp>
        <p:nvSpPr>
          <p:cNvPr id="30" name="TextBox 29"/>
          <p:cNvSpPr txBox="1"/>
          <p:nvPr/>
        </p:nvSpPr>
        <p:spPr>
          <a:xfrm>
            <a:off x="1806182" y="2766660"/>
            <a:ext cx="2520280" cy="369332"/>
          </a:xfrm>
          <a:prstGeom prst="rect">
            <a:avLst/>
          </a:prstGeom>
          <a:noFill/>
        </p:spPr>
        <p:txBody>
          <a:bodyPr wrap="square" rtlCol="0">
            <a:spAutoFit/>
          </a:bodyPr>
          <a:lstStyle/>
          <a:p>
            <a:r>
              <a:rPr lang="en-GB" dirty="0" smtClean="0">
                <a:solidFill>
                  <a:schemeClr val="tx1">
                    <a:lumMod val="50000"/>
                    <a:lumOff val="50000"/>
                  </a:schemeClr>
                </a:solidFill>
                <a:latin typeface="Calibri" panose="020F0502020204030204" pitchFamily="34" charset="0"/>
              </a:rPr>
              <a:t>Year 11 (Year 10)</a:t>
            </a:r>
            <a:endParaRPr lang="en-GB" dirty="0">
              <a:solidFill>
                <a:schemeClr val="tx1">
                  <a:lumMod val="50000"/>
                  <a:lumOff val="50000"/>
                </a:schemeClr>
              </a:solidFill>
              <a:latin typeface="Calibri" panose="020F0502020204030204" pitchFamily="34" charset="0"/>
            </a:endParaRPr>
          </a:p>
        </p:txBody>
      </p:sp>
      <p:pic>
        <p:nvPicPr>
          <p:cNvPr id="29" name="Picture 3" descr="C:\Users\dpayne\AppData\Local\Microsoft\Windows\Temporary Internet Files\Content.Outlook\MVZL9VAI\FMA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25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wipe(down)">
                                      <p:cBhvr>
                                        <p:cTn id="38" dur="500"/>
                                        <p:tgtEl>
                                          <p:spTgt spid="2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0">
                                            <p:txEl>
                                              <p:pRg st="2" end="2"/>
                                            </p:txEl>
                                          </p:spTgt>
                                        </p:tgtEl>
                                        <p:attrNameLst>
                                          <p:attrName>style.visibility</p:attrName>
                                        </p:attrNameLst>
                                      </p:cBhvr>
                                      <p:to>
                                        <p:strVal val="visible"/>
                                      </p:to>
                                    </p:set>
                                    <p:animEffect transition="in" filter="wipe(down)">
                                      <p:cBhvr>
                                        <p:cTn id="43" dur="500"/>
                                        <p:tgtEl>
                                          <p:spTgt spid="20">
                                            <p:txEl>
                                              <p:pRg st="2" end="2"/>
                                            </p:txEl>
                                          </p:spTgt>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0"/>
                            </p:stCondLst>
                            <p:childTnLst>
                              <p:par>
                                <p:cTn id="53" presetID="22" presetClass="entr" presetSubtype="8"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par>
                          <p:cTn id="56" fill="hold">
                            <p:stCondLst>
                              <p:cond delay="500"/>
                            </p:stCondLst>
                            <p:childTnLst>
                              <p:par>
                                <p:cTn id="57" presetID="21" presetClass="entr" presetSubtype="1"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heel(1)">
                                      <p:cBhvr>
                                        <p:cTn id="59" dur="2000"/>
                                        <p:tgtEl>
                                          <p:spTgt spid="18"/>
                                        </p:tgtEl>
                                      </p:cBhvr>
                                    </p:animEffect>
                                  </p:childTnLst>
                                </p:cTn>
                              </p:par>
                            </p:childTnLst>
                          </p:cTn>
                        </p:par>
                        <p:par>
                          <p:cTn id="60" fill="hold">
                            <p:stCondLst>
                              <p:cond delay="2500"/>
                            </p:stCondLst>
                            <p:childTnLst>
                              <p:par>
                                <p:cTn id="61" presetID="1"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par>
                          <p:cTn id="63" fill="hold">
                            <p:stCondLst>
                              <p:cond delay="2500"/>
                            </p:stCondLst>
                            <p:childTnLst>
                              <p:par>
                                <p:cTn id="64" presetID="22" presetClass="entr" presetSubtype="4"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childTnLst>
                          </p:cTn>
                        </p:par>
                        <p:par>
                          <p:cTn id="67" fill="hold">
                            <p:stCondLst>
                              <p:cond delay="3000"/>
                            </p:stCondLst>
                            <p:childTnLst>
                              <p:par>
                                <p:cTn id="68" presetID="21" presetClass="entr" presetSubtype="1"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heel(1)">
                                      <p:cBhvr>
                                        <p:cTn id="70" dur="20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1" grpId="0"/>
      <p:bldP spid="20" grpId="0" build="p"/>
      <p:bldP spid="21" grpId="0" animBg="1"/>
      <p:bldP spid="18" grpId="0" animBg="1"/>
      <p:bldP spid="19" grpId="0" animBg="1"/>
      <p:bldP spid="26" grpId="0" animBg="1"/>
      <p:bldP spid="27" grpId="0" animBg="1"/>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66317" y="1559033"/>
            <a:ext cx="6091721" cy="3392142"/>
          </a:xfrm>
          <a:prstGeom prst="rect">
            <a:avLst/>
          </a:prstGeom>
        </p:spPr>
      </p:pic>
      <p:pic>
        <p:nvPicPr>
          <p:cNvPr id="8" name="Picture 7" descr="C:\Users\dspringett\AppData\Local\Microsoft\Windows\Temporary Internet Files\Content.Word\New Picture (33).bmp"/>
          <p:cNvPicPr/>
          <p:nvPr/>
        </p:nvPicPr>
        <p:blipFill>
          <a:blip r:embed="rId4">
            <a:extLst>
              <a:ext uri="{28A0092B-C50C-407E-A947-70E740481C1C}">
                <a14:useLocalDpi xmlns:a14="http://schemas.microsoft.com/office/drawing/2010/main" val="0"/>
              </a:ext>
            </a:extLst>
          </a:blip>
          <a:srcRect/>
          <a:stretch>
            <a:fillRect/>
          </a:stretch>
        </p:blipFill>
        <p:spPr bwMode="auto">
          <a:xfrm>
            <a:off x="1356925" y="1988840"/>
            <a:ext cx="2073215" cy="2376264"/>
          </a:xfrm>
          <a:prstGeom prst="rect">
            <a:avLst/>
          </a:prstGeom>
          <a:noFill/>
          <a:ln>
            <a:noFill/>
          </a:ln>
        </p:spPr>
      </p:pic>
      <p:sp>
        <p:nvSpPr>
          <p:cNvPr id="2" name="Oval 1"/>
          <p:cNvSpPr/>
          <p:nvPr/>
        </p:nvSpPr>
        <p:spPr>
          <a:xfrm>
            <a:off x="3390304" y="1988840"/>
            <a:ext cx="1800200" cy="5970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
        <p:nvSpPr>
          <p:cNvPr id="3" name="TextBox 2"/>
          <p:cNvSpPr txBox="1"/>
          <p:nvPr/>
        </p:nvSpPr>
        <p:spPr>
          <a:xfrm>
            <a:off x="5079354" y="286316"/>
            <a:ext cx="2196244" cy="923330"/>
          </a:xfrm>
          <a:prstGeom prst="rect">
            <a:avLst/>
          </a:prstGeom>
          <a:noFill/>
        </p:spPr>
        <p:txBody>
          <a:bodyPr wrap="square" rtlCol="0">
            <a:spAutoFit/>
          </a:bodyPr>
          <a:lstStyle/>
          <a:p>
            <a:r>
              <a:rPr lang="en-GB" dirty="0" smtClean="0">
                <a:latin typeface="Calibri" panose="020F0502020204030204" pitchFamily="34" charset="0"/>
              </a:rPr>
              <a:t>Current attainment grades from the teachers</a:t>
            </a:r>
            <a:endParaRPr lang="en-GB" dirty="0">
              <a:latin typeface="Calibri" panose="020F0502020204030204" pitchFamily="34" charset="0"/>
            </a:endParaRPr>
          </a:p>
        </p:txBody>
      </p:sp>
      <p:cxnSp>
        <p:nvCxnSpPr>
          <p:cNvPr id="6" name="Straight Arrow Connector 5"/>
          <p:cNvCxnSpPr/>
          <p:nvPr/>
        </p:nvCxnSpPr>
        <p:spPr>
          <a:xfrm flipH="1">
            <a:off x="5756548" y="1151811"/>
            <a:ext cx="23216" cy="763701"/>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 name="Oval 9"/>
          <p:cNvSpPr/>
          <p:nvPr/>
        </p:nvSpPr>
        <p:spPr>
          <a:xfrm>
            <a:off x="5729374" y="4361736"/>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
        <p:nvSpPr>
          <p:cNvPr id="11" name="TextBox 10"/>
          <p:cNvSpPr txBox="1"/>
          <p:nvPr/>
        </p:nvSpPr>
        <p:spPr>
          <a:xfrm>
            <a:off x="5123776" y="5095191"/>
            <a:ext cx="2520280" cy="1477328"/>
          </a:xfrm>
          <a:prstGeom prst="rect">
            <a:avLst/>
          </a:prstGeom>
          <a:noFill/>
        </p:spPr>
        <p:txBody>
          <a:bodyPr wrap="square" rtlCol="0">
            <a:spAutoFit/>
          </a:bodyPr>
          <a:lstStyle/>
          <a:p>
            <a:r>
              <a:rPr lang="en-GB" dirty="0" smtClean="0">
                <a:latin typeface="Calibri" panose="020F0502020204030204" pitchFamily="34" charset="0"/>
              </a:rPr>
              <a:t>How do the attainment grades compare to the expected grades?</a:t>
            </a:r>
          </a:p>
          <a:p>
            <a:r>
              <a:rPr lang="en-GB" b="1" dirty="0" smtClean="0">
                <a:solidFill>
                  <a:schemeClr val="accent2">
                    <a:lumMod val="50000"/>
                  </a:schemeClr>
                </a:solidFill>
                <a:latin typeface="Calibri" panose="020F0502020204030204" pitchFamily="34" charset="0"/>
              </a:rPr>
              <a:t>Each  0.1  is the equivalent to one grade.</a:t>
            </a:r>
            <a:endParaRPr lang="en-GB" b="1" dirty="0">
              <a:solidFill>
                <a:schemeClr val="accent2">
                  <a:lumMod val="50000"/>
                </a:schemeClr>
              </a:solidFill>
              <a:latin typeface="Calibri" panose="020F0502020204030204" pitchFamily="34" charset="0"/>
            </a:endParaRPr>
          </a:p>
        </p:txBody>
      </p:sp>
      <p:cxnSp>
        <p:nvCxnSpPr>
          <p:cNvPr id="12" name="Straight Arrow Connector 11"/>
          <p:cNvCxnSpPr>
            <a:endCxn id="10" idx="4"/>
          </p:cNvCxnSpPr>
          <p:nvPr/>
        </p:nvCxnSpPr>
        <p:spPr>
          <a:xfrm flipH="1" flipV="1">
            <a:off x="6053410" y="4649768"/>
            <a:ext cx="148429" cy="445423"/>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H="1">
            <a:off x="5076056" y="4581128"/>
            <a:ext cx="680492"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251520" y="4869160"/>
            <a:ext cx="4824536" cy="92333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solidFill>
                  <a:srgbClr val="FF0000"/>
                </a:solidFill>
                <a:latin typeface="Calibri" panose="020F0502020204030204" pitchFamily="34" charset="0"/>
              </a:rPr>
              <a:t>-0.88 means that this student would have to improve by at least </a:t>
            </a:r>
            <a:r>
              <a:rPr lang="en-GB" b="1" dirty="0" smtClean="0">
                <a:solidFill>
                  <a:srgbClr val="FF0000"/>
                </a:solidFill>
                <a:latin typeface="Calibri" panose="020F0502020204030204" pitchFamily="34" charset="0"/>
              </a:rPr>
              <a:t>1 grade </a:t>
            </a:r>
            <a:r>
              <a:rPr lang="en-GB" dirty="0" smtClean="0">
                <a:solidFill>
                  <a:srgbClr val="FF0000"/>
                </a:solidFill>
                <a:latin typeface="Calibri" panose="020F0502020204030204" pitchFamily="34" charset="0"/>
              </a:rPr>
              <a:t>in </a:t>
            </a:r>
            <a:r>
              <a:rPr lang="en-GB" b="1" dirty="0" smtClean="0">
                <a:solidFill>
                  <a:srgbClr val="FF0000"/>
                </a:solidFill>
                <a:latin typeface="Calibri" panose="020F0502020204030204" pitchFamily="34" charset="0"/>
              </a:rPr>
              <a:t>8 subjects </a:t>
            </a:r>
            <a:r>
              <a:rPr lang="en-GB" dirty="0" smtClean="0">
                <a:solidFill>
                  <a:srgbClr val="FF0000"/>
                </a:solidFill>
                <a:latin typeface="Calibri" panose="020F0502020204030204" pitchFamily="34" charset="0"/>
              </a:rPr>
              <a:t>or two grades in </a:t>
            </a:r>
            <a:r>
              <a:rPr lang="en-GB" b="1" dirty="0" smtClean="0">
                <a:solidFill>
                  <a:srgbClr val="FF0000"/>
                </a:solidFill>
                <a:latin typeface="Calibri" panose="020F0502020204030204" pitchFamily="34" charset="0"/>
              </a:rPr>
              <a:t>4</a:t>
            </a:r>
            <a:r>
              <a:rPr lang="en-GB" dirty="0" smtClean="0">
                <a:solidFill>
                  <a:srgbClr val="FF0000"/>
                </a:solidFill>
                <a:latin typeface="Calibri" panose="020F0502020204030204" pitchFamily="34" charset="0"/>
              </a:rPr>
              <a:t> subjects </a:t>
            </a:r>
            <a:endParaRPr lang="en-GB" dirty="0">
              <a:solidFill>
                <a:srgbClr val="FF0000"/>
              </a:solidFill>
              <a:latin typeface="Calibri" panose="020F0502020204030204" pitchFamily="34" charset="0"/>
            </a:endParaRPr>
          </a:p>
        </p:txBody>
      </p:sp>
      <p:sp>
        <p:nvSpPr>
          <p:cNvPr id="21" name="TextBox 20"/>
          <p:cNvSpPr txBox="1"/>
          <p:nvPr/>
        </p:nvSpPr>
        <p:spPr>
          <a:xfrm>
            <a:off x="137120" y="116632"/>
            <a:ext cx="471652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smtClean="0">
                <a:latin typeface="Calibri" panose="020F0502020204030204" pitchFamily="34" charset="0"/>
              </a:rPr>
              <a:t>This student has a negative Progress 8, they are underachieving. </a:t>
            </a:r>
          </a:p>
          <a:p>
            <a:r>
              <a:rPr lang="en-GB" dirty="0" smtClean="0">
                <a:latin typeface="Calibri" panose="020F0502020204030204" pitchFamily="34" charset="0"/>
              </a:rPr>
              <a:t>They are at even greater risk because some of the estimates have low fine-grades.</a:t>
            </a:r>
            <a:endParaRPr lang="en-GB" dirty="0">
              <a:latin typeface="Calibri" panose="020F0502020204030204" pitchFamily="34" charset="0"/>
            </a:endParaRPr>
          </a:p>
        </p:txBody>
      </p:sp>
      <p:grpSp>
        <p:nvGrpSpPr>
          <p:cNvPr id="13" name="Group 12"/>
          <p:cNvGrpSpPr/>
          <p:nvPr/>
        </p:nvGrpSpPr>
        <p:grpSpPr>
          <a:xfrm>
            <a:off x="7239308" y="28198"/>
            <a:ext cx="2350978" cy="6829801"/>
            <a:chOff x="7239308" y="28198"/>
            <a:chExt cx="2350978" cy="6829801"/>
          </a:xfrm>
        </p:grpSpPr>
        <p:grpSp>
          <p:nvGrpSpPr>
            <p:cNvPr id="14" name="Group 13"/>
            <p:cNvGrpSpPr/>
            <p:nvPr/>
          </p:nvGrpSpPr>
          <p:grpSpPr>
            <a:xfrm>
              <a:off x="7239308" y="28198"/>
              <a:ext cx="2350978" cy="2384262"/>
              <a:chOff x="3733190" y="1916832"/>
              <a:chExt cx="2350978" cy="2384262"/>
            </a:xfrm>
          </p:grpSpPr>
          <p:pic>
            <p:nvPicPr>
              <p:cNvPr id="16" name="Picture 2" descr="C:\Users\mgash\AppData\Local\Microsoft\Windows\Temporary Internet Files\Content.IE5\RC720KA3\beware-of-scammers[1].jpg"/>
              <p:cNvPicPr>
                <a:picLocks noChangeAspect="1" noChangeArrowheads="1"/>
              </p:cNvPicPr>
              <p:nvPr/>
            </p:nvPicPr>
            <p:blipFill rotWithShape="1">
              <a:blip r:embed="rId5">
                <a:clrChange>
                  <a:clrFrom>
                    <a:srgbClr val="FBFBFB"/>
                  </a:clrFrom>
                  <a:clrTo>
                    <a:srgbClr val="FBFBFB">
                      <a:alpha val="0"/>
                    </a:srgbClr>
                  </a:clrTo>
                </a:clrChange>
                <a:extLst>
                  <a:ext uri="{28A0092B-C50C-407E-A947-70E740481C1C}">
                    <a14:useLocalDpi xmlns:a14="http://schemas.microsoft.com/office/drawing/2010/main" val="0"/>
                  </a:ext>
                </a:extLst>
              </a:blip>
              <a:srcRect l="5886" b="4553"/>
              <a:stretch/>
            </p:blipFill>
            <p:spPr bwMode="auto">
              <a:xfrm>
                <a:off x="3733190" y="1916832"/>
                <a:ext cx="2350978" cy="23842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Isosceles Triangle 17"/>
              <p:cNvSpPr/>
              <p:nvPr/>
            </p:nvSpPr>
            <p:spPr>
              <a:xfrm>
                <a:off x="3851920" y="2049705"/>
                <a:ext cx="1872208" cy="144016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alibri" panose="020F0502020204030204" pitchFamily="34" charset="0"/>
                  </a:rPr>
                  <a:t>Beware </a:t>
                </a:r>
              </a:p>
              <a:p>
                <a:pPr algn="ctr"/>
                <a:r>
                  <a:rPr lang="en-GB" sz="1400" b="1" dirty="0" smtClean="0">
                    <a:solidFill>
                      <a:schemeClr val="tx1"/>
                    </a:solidFill>
                    <a:latin typeface="Calibri" panose="020F0502020204030204" pitchFamily="34" charset="0"/>
                  </a:rPr>
                  <a:t>of</a:t>
                </a:r>
              </a:p>
              <a:p>
                <a:pPr algn="ctr"/>
                <a:r>
                  <a:rPr lang="en-GB" sz="1400" b="1" dirty="0" smtClean="0">
                    <a:solidFill>
                      <a:schemeClr val="tx1"/>
                    </a:solidFill>
                    <a:latin typeface="Calibri" panose="020F0502020204030204" pitchFamily="34" charset="0"/>
                  </a:rPr>
                  <a:t>Fine-Grade 3</a:t>
                </a:r>
              </a:p>
              <a:p>
                <a:pPr algn="ctr"/>
                <a:endParaRPr lang="en-GB" dirty="0" smtClean="0">
                  <a:solidFill>
                    <a:schemeClr val="tx1"/>
                  </a:solidFill>
                  <a:latin typeface="Calibri" panose="020F0502020204030204" pitchFamily="34" charset="0"/>
                </a:endParaRPr>
              </a:p>
            </p:txBody>
          </p:sp>
        </p:grpSp>
        <p:pic>
          <p:nvPicPr>
            <p:cNvPr id="15" name="Picture 3" descr="C:\Users\mgash\AppData\Local\Microsoft\Windows\Temporary Internet Files\Content.IE5\RC720KA3\beware-of-scammers[1].jpg"/>
            <p:cNvPicPr>
              <a:picLocks noChangeAspect="1" noChangeArrowheads="1"/>
            </p:cNvPicPr>
            <p:nvPr/>
          </p:nvPicPr>
          <p:blipFill rotWithShape="1">
            <a:blip r:embed="rId5">
              <a:clrChange>
                <a:clrFrom>
                  <a:srgbClr val="FAFAFA"/>
                </a:clrFrom>
                <a:clrTo>
                  <a:srgbClr val="FAFAFA">
                    <a:alpha val="0"/>
                  </a:srgbClr>
                </a:clrTo>
              </a:clrChange>
              <a:extLst>
                <a:ext uri="{28A0092B-C50C-407E-A947-70E740481C1C}">
                  <a14:useLocalDpi xmlns:a14="http://schemas.microsoft.com/office/drawing/2010/main" val="0"/>
                </a:ext>
              </a:extLst>
            </a:blip>
            <a:srcRect l="11388" t="95249" b="1817"/>
            <a:stretch/>
          </p:blipFill>
          <p:spPr bwMode="auto">
            <a:xfrm>
              <a:off x="7490298" y="2412460"/>
              <a:ext cx="1952960" cy="4445539"/>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9" name="Oval 18"/>
          <p:cNvSpPr/>
          <p:nvPr/>
        </p:nvSpPr>
        <p:spPr>
          <a:xfrm>
            <a:off x="5237537" y="1975678"/>
            <a:ext cx="926120" cy="244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
        <p:nvSpPr>
          <p:cNvPr id="22" name="TextBox 21"/>
          <p:cNvSpPr txBox="1"/>
          <p:nvPr/>
        </p:nvSpPr>
        <p:spPr>
          <a:xfrm>
            <a:off x="78780" y="1959800"/>
            <a:ext cx="3066728" cy="1200329"/>
          </a:xfrm>
          <a:prstGeom prst="rect">
            <a:avLst/>
          </a:prstGeom>
          <a:solidFill>
            <a:srgbClr val="EEECE1">
              <a:alpha val="61961"/>
            </a:srgbClr>
          </a:solidFill>
        </p:spPr>
        <p:txBody>
          <a:bodyPr wrap="square" rtlCol="0">
            <a:spAutoFit/>
          </a:bodyPr>
          <a:lstStyle/>
          <a:p>
            <a:r>
              <a:rPr lang="en-GB" dirty="0" smtClean="0">
                <a:solidFill>
                  <a:srgbClr val="002060"/>
                </a:solidFill>
                <a:latin typeface="Calibri" panose="020F0502020204030204" pitchFamily="34" charset="0"/>
              </a:rPr>
              <a:t>The best grade from English is doubled. So contributes 2 grades toward the Progress 8 score.</a:t>
            </a:r>
            <a:endParaRPr lang="en-GB" dirty="0">
              <a:solidFill>
                <a:srgbClr val="002060"/>
              </a:solidFill>
              <a:latin typeface="Calibri" panose="020F0502020204030204" pitchFamily="34" charset="0"/>
            </a:endParaRPr>
          </a:p>
        </p:txBody>
      </p:sp>
      <p:cxnSp>
        <p:nvCxnSpPr>
          <p:cNvPr id="7" name="Straight Arrow Connector 6"/>
          <p:cNvCxnSpPr/>
          <p:nvPr/>
        </p:nvCxnSpPr>
        <p:spPr>
          <a:xfrm>
            <a:off x="2987824" y="2276872"/>
            <a:ext cx="432048" cy="0"/>
          </a:xfrm>
          <a:prstGeom prst="straightConnector1">
            <a:avLst/>
          </a:prstGeom>
          <a:ln>
            <a:solidFill>
              <a:srgbClr val="0070C0"/>
            </a:solidFill>
            <a:tailEnd type="arrow"/>
          </a:ln>
        </p:spPr>
        <p:style>
          <a:lnRef idx="2">
            <a:schemeClr val="accent5"/>
          </a:lnRef>
          <a:fillRef idx="0">
            <a:schemeClr val="accent5"/>
          </a:fillRef>
          <a:effectRef idx="1">
            <a:schemeClr val="accent5"/>
          </a:effectRef>
          <a:fontRef idx="minor">
            <a:schemeClr val="tx1"/>
          </a:fontRef>
        </p:style>
      </p:cxnSp>
      <p:sp>
        <p:nvSpPr>
          <p:cNvPr id="24" name="TextBox 23"/>
          <p:cNvSpPr txBox="1"/>
          <p:nvPr/>
        </p:nvSpPr>
        <p:spPr>
          <a:xfrm>
            <a:off x="66415" y="3173575"/>
            <a:ext cx="3066728" cy="923330"/>
          </a:xfrm>
          <a:prstGeom prst="rect">
            <a:avLst/>
          </a:prstGeom>
          <a:solidFill>
            <a:srgbClr val="EEECE1">
              <a:alpha val="61961"/>
            </a:srgbClr>
          </a:solidFill>
        </p:spPr>
        <p:txBody>
          <a:bodyPr wrap="square" rtlCol="0">
            <a:spAutoFit/>
          </a:bodyPr>
          <a:lstStyle/>
          <a:p>
            <a:r>
              <a:rPr lang="en-GB" dirty="0" smtClean="0">
                <a:solidFill>
                  <a:srgbClr val="7030A0"/>
                </a:solidFill>
                <a:latin typeface="Calibri" panose="020F0502020204030204" pitchFamily="34" charset="0"/>
              </a:rPr>
              <a:t>The Maths grade is doubled. So contributes 2 grades toward the Progress 8 score.</a:t>
            </a:r>
            <a:endParaRPr lang="en-GB" dirty="0">
              <a:solidFill>
                <a:srgbClr val="7030A0"/>
              </a:solidFill>
              <a:latin typeface="Calibri" panose="020F0502020204030204" pitchFamily="34" charset="0"/>
            </a:endParaRPr>
          </a:p>
        </p:txBody>
      </p:sp>
      <p:sp>
        <p:nvSpPr>
          <p:cNvPr id="25" name="Oval 24"/>
          <p:cNvSpPr/>
          <p:nvPr/>
        </p:nvSpPr>
        <p:spPr>
          <a:xfrm>
            <a:off x="3520748" y="2573792"/>
            <a:ext cx="1051252" cy="271891"/>
          </a:xfrm>
          <a:prstGeom prst="ellipse">
            <a:avLst/>
          </a:prstGeom>
          <a:noFill/>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latin typeface="Calibri" panose="020F0502020204030204" pitchFamily="34" charset="0"/>
            </a:endParaRPr>
          </a:p>
        </p:txBody>
      </p:sp>
      <p:cxnSp>
        <p:nvCxnSpPr>
          <p:cNvPr id="27" name="Straight Arrow Connector 26"/>
          <p:cNvCxnSpPr/>
          <p:nvPr/>
        </p:nvCxnSpPr>
        <p:spPr>
          <a:xfrm flipV="1">
            <a:off x="3047230" y="2825816"/>
            <a:ext cx="730763" cy="526289"/>
          </a:xfrm>
          <a:prstGeom prst="straightConnector1">
            <a:avLst/>
          </a:prstGeom>
          <a:ln>
            <a:solidFill>
              <a:srgbClr val="7030A0"/>
            </a:solidFill>
            <a:tailEnd type="arrow"/>
          </a:ln>
        </p:spPr>
        <p:style>
          <a:lnRef idx="2">
            <a:schemeClr val="accent4"/>
          </a:lnRef>
          <a:fillRef idx="0">
            <a:schemeClr val="accent4"/>
          </a:fillRef>
          <a:effectRef idx="1">
            <a:schemeClr val="accent4"/>
          </a:effectRef>
          <a:fontRef idx="minor">
            <a:schemeClr val="tx1"/>
          </a:fontRef>
        </p:style>
      </p:cxnSp>
      <p:sp>
        <p:nvSpPr>
          <p:cNvPr id="28" name="TextBox 27"/>
          <p:cNvSpPr txBox="1"/>
          <p:nvPr/>
        </p:nvSpPr>
        <p:spPr>
          <a:xfrm>
            <a:off x="1792429" y="2740279"/>
            <a:ext cx="2520280" cy="369332"/>
          </a:xfrm>
          <a:prstGeom prst="rect">
            <a:avLst/>
          </a:prstGeom>
          <a:noFill/>
        </p:spPr>
        <p:txBody>
          <a:bodyPr wrap="square" rtlCol="0">
            <a:spAutoFit/>
          </a:bodyPr>
          <a:lstStyle/>
          <a:p>
            <a:r>
              <a:rPr lang="en-GB" dirty="0" smtClean="0">
                <a:solidFill>
                  <a:schemeClr val="accent6">
                    <a:lumMod val="50000"/>
                  </a:schemeClr>
                </a:solidFill>
                <a:latin typeface="Calibri" panose="020F0502020204030204" pitchFamily="34" charset="0"/>
              </a:rPr>
              <a:t>Year 11 (Year 10)</a:t>
            </a:r>
            <a:endParaRPr lang="en-GB" dirty="0">
              <a:solidFill>
                <a:schemeClr val="accent6">
                  <a:lumMod val="50000"/>
                </a:schemeClr>
              </a:solidFill>
              <a:latin typeface="Calibri" panose="020F0502020204030204" pitchFamily="34" charset="0"/>
            </a:endParaRPr>
          </a:p>
        </p:txBody>
      </p:sp>
      <p:sp>
        <p:nvSpPr>
          <p:cNvPr id="30" name="TextBox 29"/>
          <p:cNvSpPr txBox="1"/>
          <p:nvPr/>
        </p:nvSpPr>
        <p:spPr>
          <a:xfrm>
            <a:off x="7596336" y="2754794"/>
            <a:ext cx="1440160" cy="3108543"/>
          </a:xfrm>
          <a:prstGeom prst="rect">
            <a:avLst/>
          </a:prstGeom>
          <a:solidFill>
            <a:schemeClr val="bg1">
              <a:lumMod val="85000"/>
            </a:schemeClr>
          </a:solidFill>
          <a:ln>
            <a:solidFill>
              <a:schemeClr val="accent1">
                <a:lumMod val="50000"/>
              </a:schemeClr>
            </a:solidFill>
          </a:ln>
          <a:effectLst>
            <a:outerShdw blurRad="50800" dist="38100" dir="10800000" algn="r" rotWithShape="0">
              <a:prstClr val="black">
                <a:alpha val="40000"/>
              </a:prstClr>
            </a:outerShdw>
          </a:effectLst>
        </p:spPr>
        <p:txBody>
          <a:bodyPr wrap="square" rtlCol="0">
            <a:spAutoFit/>
          </a:bodyPr>
          <a:lstStyle/>
          <a:p>
            <a:r>
              <a:rPr lang="en-GB" sz="1400" dirty="0" smtClean="0">
                <a:latin typeface="Calibri" panose="020F0502020204030204" pitchFamily="34" charset="0"/>
              </a:rPr>
              <a:t>P1 = Level 1 Pass (D grade)</a:t>
            </a:r>
          </a:p>
          <a:p>
            <a:endParaRPr lang="en-GB" sz="1400" dirty="0" smtClean="0">
              <a:latin typeface="Calibri" panose="020F0502020204030204" pitchFamily="34" charset="0"/>
            </a:endParaRPr>
          </a:p>
          <a:p>
            <a:r>
              <a:rPr lang="en-GB" sz="1400" dirty="0" smtClean="0">
                <a:latin typeface="Calibri" panose="020F0502020204030204" pitchFamily="34" charset="0"/>
              </a:rPr>
              <a:t>P2 = Level 2 Pass</a:t>
            </a:r>
          </a:p>
          <a:p>
            <a:r>
              <a:rPr lang="en-GB" sz="1400" dirty="0" smtClean="0">
                <a:latin typeface="Calibri" panose="020F0502020204030204" pitchFamily="34" charset="0"/>
              </a:rPr>
              <a:t>(C grade)</a:t>
            </a:r>
          </a:p>
          <a:p>
            <a:endParaRPr lang="en-GB" sz="1400" dirty="0">
              <a:latin typeface="Calibri" panose="020F0502020204030204" pitchFamily="34" charset="0"/>
            </a:endParaRPr>
          </a:p>
          <a:p>
            <a:r>
              <a:rPr lang="en-GB" sz="1400" dirty="0" smtClean="0">
                <a:latin typeface="Calibri" panose="020F0502020204030204" pitchFamily="34" charset="0"/>
              </a:rPr>
              <a:t>M2 = B grade</a:t>
            </a:r>
          </a:p>
          <a:p>
            <a:endParaRPr lang="en-GB" sz="1400" dirty="0">
              <a:latin typeface="Calibri" panose="020F0502020204030204" pitchFamily="34" charset="0"/>
            </a:endParaRPr>
          </a:p>
          <a:p>
            <a:r>
              <a:rPr lang="en-GB" sz="1400" dirty="0" smtClean="0">
                <a:latin typeface="Calibri" panose="020F0502020204030204" pitchFamily="34" charset="0"/>
              </a:rPr>
              <a:t>D2 = Distinction</a:t>
            </a:r>
          </a:p>
          <a:p>
            <a:r>
              <a:rPr lang="en-GB" sz="1400" dirty="0" smtClean="0">
                <a:latin typeface="Calibri" panose="020F0502020204030204" pitchFamily="34" charset="0"/>
              </a:rPr>
              <a:t>A grade</a:t>
            </a:r>
          </a:p>
          <a:p>
            <a:endParaRPr lang="en-GB" sz="1400" dirty="0">
              <a:latin typeface="Calibri" panose="020F0502020204030204" pitchFamily="34" charset="0"/>
            </a:endParaRPr>
          </a:p>
          <a:p>
            <a:r>
              <a:rPr lang="en-GB" sz="1400" dirty="0" smtClean="0">
                <a:latin typeface="Calibri" panose="020F0502020204030204" pitchFamily="34" charset="0"/>
              </a:rPr>
              <a:t>D*2 = Distinction*</a:t>
            </a:r>
          </a:p>
          <a:p>
            <a:r>
              <a:rPr lang="en-GB" sz="1400" dirty="0" smtClean="0">
                <a:latin typeface="Calibri" panose="020F0502020204030204" pitchFamily="34" charset="0"/>
              </a:rPr>
              <a:t>A* grade</a:t>
            </a:r>
          </a:p>
        </p:txBody>
      </p:sp>
      <p:pic>
        <p:nvPicPr>
          <p:cNvPr id="31" name="Picture 3" descr="C:\Users\dpayne\AppData\Local\Microsoft\Windows\Temporary Internet Files\Content.Outlook\MVZL9VAI\FMA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2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0"/>
                            </p:stCondLst>
                            <p:childTnLst>
                              <p:par>
                                <p:cTn id="12" presetID="22" presetClass="entr" presetSubtype="1"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3608" y="332656"/>
            <a:ext cx="684076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3600" b="1" cap="small" dirty="0" smtClean="0">
                <a:solidFill>
                  <a:schemeClr val="tx1"/>
                </a:solidFill>
                <a:latin typeface="+mj-lt"/>
              </a:rPr>
              <a:t>Year 11 Workshops 2016/17</a:t>
            </a:r>
            <a:endParaRPr lang="en-GB" sz="3600" b="1" cap="small" dirty="0">
              <a:solidFill>
                <a:schemeClr val="tx1"/>
              </a:solidFill>
              <a:latin typeface="+mj-lt"/>
            </a:endParaRPr>
          </a:p>
        </p:txBody>
      </p:sp>
      <p:pic>
        <p:nvPicPr>
          <p:cNvPr id="21" name="Picture 14" descr="Fulston Crest"/>
          <p:cNvPicPr>
            <a:picLocks noChangeAspect="1" noChangeArrowheads="1"/>
          </p:cNvPicPr>
          <p:nvPr/>
        </p:nvPicPr>
        <p:blipFill>
          <a:blip r:embed="rId2" cstate="print"/>
          <a:srcRect l="28195" t="32680" r="15790"/>
          <a:stretch>
            <a:fillRect/>
          </a:stretch>
        </p:blipFill>
        <p:spPr bwMode="auto">
          <a:xfrm>
            <a:off x="8049913" y="129632"/>
            <a:ext cx="967067" cy="1011778"/>
          </a:xfrm>
          <a:prstGeom prst="rect">
            <a:avLst/>
          </a:prstGeom>
          <a:noFill/>
          <a:ln w="9525">
            <a:noFill/>
            <a:miter lim="800000"/>
            <a:headEnd/>
            <a:tailEnd/>
          </a:ln>
        </p:spPr>
      </p:pic>
      <p:sp>
        <p:nvSpPr>
          <p:cNvPr id="5" name="Rectangle 1"/>
          <p:cNvSpPr>
            <a:spLocks noChangeArrowheads="1"/>
          </p:cNvSpPr>
          <p:nvPr/>
        </p:nvSpPr>
        <p:spPr bwMode="auto">
          <a:xfrm>
            <a:off x="457200" y="2600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468071230"/>
              </p:ext>
            </p:extLst>
          </p:nvPr>
        </p:nvGraphicFramePr>
        <p:xfrm>
          <a:off x="457200" y="1216335"/>
          <a:ext cx="8229600" cy="1837386"/>
        </p:xfrm>
        <a:graphic>
          <a:graphicData uri="http://schemas.openxmlformats.org/drawingml/2006/table">
            <a:tbl>
              <a:tblPr firstRow="1" firstCol="1" bandRow="1">
                <a:tableStyleId>{5C22544A-7EE6-4342-B048-85BDC9FD1C3A}</a:tableStyleId>
              </a:tblPr>
              <a:tblGrid>
                <a:gridCol w="1759656">
                  <a:extLst>
                    <a:ext uri="{9D8B030D-6E8A-4147-A177-3AD203B41FA5}">
                      <a16:colId xmlns:a16="http://schemas.microsoft.com/office/drawing/2014/main" val="2336350429"/>
                    </a:ext>
                  </a:extLst>
                </a:gridCol>
                <a:gridCol w="1779049">
                  <a:extLst>
                    <a:ext uri="{9D8B030D-6E8A-4147-A177-3AD203B41FA5}">
                      <a16:colId xmlns:a16="http://schemas.microsoft.com/office/drawing/2014/main" val="3793749324"/>
                    </a:ext>
                  </a:extLst>
                </a:gridCol>
                <a:gridCol w="1224167">
                  <a:extLst>
                    <a:ext uri="{9D8B030D-6E8A-4147-A177-3AD203B41FA5}">
                      <a16:colId xmlns:a16="http://schemas.microsoft.com/office/drawing/2014/main" val="746923526"/>
                    </a:ext>
                  </a:extLst>
                </a:gridCol>
                <a:gridCol w="1524547">
                  <a:extLst>
                    <a:ext uri="{9D8B030D-6E8A-4147-A177-3AD203B41FA5}">
                      <a16:colId xmlns:a16="http://schemas.microsoft.com/office/drawing/2014/main" val="1661676841"/>
                    </a:ext>
                  </a:extLst>
                </a:gridCol>
                <a:gridCol w="1942181">
                  <a:extLst>
                    <a:ext uri="{9D8B030D-6E8A-4147-A177-3AD203B41FA5}">
                      <a16:colId xmlns:a16="http://schemas.microsoft.com/office/drawing/2014/main" val="182407493"/>
                    </a:ext>
                  </a:extLst>
                </a:gridCol>
              </a:tblGrid>
              <a:tr h="337758">
                <a:tc gridSpan="5">
                  <a:txBody>
                    <a:bodyPr/>
                    <a:lstStyle/>
                    <a:p>
                      <a:pPr algn="ctr">
                        <a:lnSpc>
                          <a:spcPct val="115000"/>
                        </a:lnSpc>
                        <a:spcAft>
                          <a:spcPts val="0"/>
                        </a:spcAft>
                      </a:pPr>
                      <a:r>
                        <a:rPr lang="en-GB" sz="1800" dirty="0">
                          <a:effectLst/>
                          <a:latin typeface="Calibri" panose="020F0502020204030204" pitchFamily="34" charset="0"/>
                        </a:rPr>
                        <a:t>Week 1</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615" marR="61615"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29954529"/>
                  </a:ext>
                </a:extLst>
              </a:tr>
              <a:tr h="279925">
                <a:tc>
                  <a:txBody>
                    <a:bodyPr/>
                    <a:lstStyle/>
                    <a:p>
                      <a:pPr algn="ctr">
                        <a:lnSpc>
                          <a:spcPct val="115000"/>
                        </a:lnSpc>
                        <a:spcAft>
                          <a:spcPts val="0"/>
                        </a:spcAft>
                      </a:pPr>
                      <a:r>
                        <a:rPr lang="en-GB" sz="1300">
                          <a:effectLst/>
                          <a:latin typeface="Calibri" panose="020F0502020204030204" pitchFamily="34" charset="0"/>
                        </a:rPr>
                        <a:t>Monday</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615" marR="61615" marT="0" marB="0" anchor="ctr"/>
                </a:tc>
                <a:tc>
                  <a:txBody>
                    <a:bodyPr/>
                    <a:lstStyle/>
                    <a:p>
                      <a:pPr algn="ctr">
                        <a:lnSpc>
                          <a:spcPct val="115000"/>
                        </a:lnSpc>
                        <a:spcAft>
                          <a:spcPts val="0"/>
                        </a:spcAft>
                      </a:pPr>
                      <a:r>
                        <a:rPr lang="en-GB" sz="1300" dirty="0">
                          <a:effectLst/>
                          <a:latin typeface="Calibri" panose="020F0502020204030204" pitchFamily="34" charset="0"/>
                        </a:rPr>
                        <a:t>Tuesday</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615" marR="61615" marT="0" marB="0" anchor="ctr"/>
                </a:tc>
                <a:tc>
                  <a:txBody>
                    <a:bodyPr/>
                    <a:lstStyle/>
                    <a:p>
                      <a:pPr algn="ctr">
                        <a:lnSpc>
                          <a:spcPct val="115000"/>
                        </a:lnSpc>
                        <a:spcAft>
                          <a:spcPts val="0"/>
                        </a:spcAft>
                      </a:pPr>
                      <a:r>
                        <a:rPr lang="en-GB" sz="1300">
                          <a:effectLst/>
                          <a:latin typeface="Calibri" panose="020F0502020204030204" pitchFamily="34" charset="0"/>
                        </a:rPr>
                        <a:t>Wednesday</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615" marR="61615" marT="0" marB="0" anchor="ctr"/>
                </a:tc>
                <a:tc>
                  <a:txBody>
                    <a:bodyPr/>
                    <a:lstStyle/>
                    <a:p>
                      <a:pPr algn="ctr">
                        <a:lnSpc>
                          <a:spcPct val="115000"/>
                        </a:lnSpc>
                        <a:spcAft>
                          <a:spcPts val="0"/>
                        </a:spcAft>
                      </a:pPr>
                      <a:r>
                        <a:rPr lang="en-GB" sz="1300">
                          <a:effectLst/>
                          <a:latin typeface="Calibri" panose="020F0502020204030204" pitchFamily="34" charset="0"/>
                        </a:rPr>
                        <a:t>Thursday</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615" marR="61615" marT="0" marB="0" anchor="ctr"/>
                </a:tc>
                <a:tc>
                  <a:txBody>
                    <a:bodyPr/>
                    <a:lstStyle/>
                    <a:p>
                      <a:pPr algn="ctr">
                        <a:lnSpc>
                          <a:spcPct val="115000"/>
                        </a:lnSpc>
                        <a:spcAft>
                          <a:spcPts val="0"/>
                        </a:spcAft>
                      </a:pPr>
                      <a:r>
                        <a:rPr lang="en-GB" sz="1300">
                          <a:effectLst/>
                          <a:latin typeface="Calibri" panose="020F0502020204030204" pitchFamily="34" charset="0"/>
                        </a:rPr>
                        <a:t>Friday</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615" marR="61615" marT="0" marB="0" anchor="ctr"/>
                </a:tc>
                <a:extLst>
                  <a:ext uri="{0D108BD9-81ED-4DB2-BD59-A6C34878D82A}">
                    <a16:rowId xmlns:a16="http://schemas.microsoft.com/office/drawing/2014/main" val="3859492446"/>
                  </a:ext>
                </a:extLst>
              </a:tr>
              <a:tr h="1219703">
                <a:tc>
                  <a:txBody>
                    <a:bodyPr/>
                    <a:lstStyle/>
                    <a:p>
                      <a:pPr algn="ctr">
                        <a:lnSpc>
                          <a:spcPct val="115000"/>
                        </a:lnSpc>
                        <a:spcAft>
                          <a:spcPts val="0"/>
                        </a:spcAft>
                      </a:pPr>
                      <a:r>
                        <a:rPr lang="en-GB" sz="1300">
                          <a:effectLst/>
                          <a:latin typeface="Calibri" panose="020F0502020204030204" pitchFamily="34" charset="0"/>
                        </a:rPr>
                        <a:t> </a:t>
                      </a:r>
                      <a:endParaRPr lang="en-GB" sz="1000">
                        <a:effectLst/>
                        <a:latin typeface="Calibri" panose="020F0502020204030204" pitchFamily="34" charset="0"/>
                      </a:endParaRPr>
                    </a:p>
                    <a:p>
                      <a:pPr algn="ctr">
                        <a:lnSpc>
                          <a:spcPct val="115000"/>
                        </a:lnSpc>
                        <a:spcAft>
                          <a:spcPts val="0"/>
                        </a:spcAft>
                      </a:pPr>
                      <a:r>
                        <a:rPr lang="en-GB" sz="1300">
                          <a:effectLst/>
                          <a:latin typeface="Calibri" panose="020F0502020204030204" pitchFamily="34" charset="0"/>
                        </a:rPr>
                        <a:t>History/Enterprise</a:t>
                      </a:r>
                      <a:endParaRPr lang="en-GB" sz="1000">
                        <a:effectLst/>
                        <a:latin typeface="Calibri" panose="020F0502020204030204" pitchFamily="34" charset="0"/>
                      </a:endParaRPr>
                    </a:p>
                    <a:p>
                      <a:pPr algn="ctr">
                        <a:lnSpc>
                          <a:spcPct val="115000"/>
                        </a:lnSpc>
                        <a:spcAft>
                          <a:spcPts val="0"/>
                        </a:spcAft>
                      </a:pPr>
                      <a:r>
                        <a:rPr lang="en-GB" sz="1300">
                          <a:effectLst/>
                          <a:latin typeface="Calibri" panose="020F0502020204030204" pitchFamily="34" charset="0"/>
                        </a:rPr>
                        <a:t>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615" marR="61615" marT="0" marB="0" anchor="ctr"/>
                </a:tc>
                <a:tc>
                  <a:txBody>
                    <a:bodyPr/>
                    <a:lstStyle/>
                    <a:p>
                      <a:pPr algn="ctr">
                        <a:lnSpc>
                          <a:spcPct val="115000"/>
                        </a:lnSpc>
                        <a:spcAft>
                          <a:spcPts val="0"/>
                        </a:spcAft>
                      </a:pPr>
                      <a:r>
                        <a:rPr lang="en-GB" sz="1300" dirty="0">
                          <a:effectLst/>
                          <a:latin typeface="Calibri" panose="020F0502020204030204" pitchFamily="34" charset="0"/>
                        </a:rPr>
                        <a:t>English</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615" marR="61615" marT="0" marB="0" anchor="ctr"/>
                </a:tc>
                <a:tc>
                  <a:txBody>
                    <a:bodyPr/>
                    <a:lstStyle/>
                    <a:p>
                      <a:pPr algn="ctr">
                        <a:lnSpc>
                          <a:spcPct val="115000"/>
                        </a:lnSpc>
                        <a:spcAft>
                          <a:spcPts val="0"/>
                        </a:spcAft>
                      </a:pPr>
                      <a:r>
                        <a:rPr lang="en-GB" sz="1300" u="none" strike="noStrike" dirty="0">
                          <a:effectLst/>
                          <a:latin typeface="Calibri" panose="020F0502020204030204" pitchFamily="34" charset="0"/>
                        </a:rPr>
                        <a:t> </a:t>
                      </a:r>
                      <a:endParaRPr lang="en-GB" sz="1000" dirty="0">
                        <a:effectLst/>
                        <a:latin typeface="Calibri" panose="020F0502020204030204" pitchFamily="34" charset="0"/>
                      </a:endParaRPr>
                    </a:p>
                    <a:p>
                      <a:pPr algn="ctr">
                        <a:lnSpc>
                          <a:spcPct val="115000"/>
                        </a:lnSpc>
                        <a:spcAft>
                          <a:spcPts val="0"/>
                        </a:spcAft>
                      </a:pPr>
                      <a:r>
                        <a:rPr lang="en-GB" sz="1300" dirty="0">
                          <a:effectLst/>
                          <a:latin typeface="Calibri" panose="020F0502020204030204" pitchFamily="34" charset="0"/>
                        </a:rPr>
                        <a:t>Independent Study </a:t>
                      </a:r>
                      <a:endParaRPr lang="en-GB" sz="1000" dirty="0">
                        <a:effectLst/>
                        <a:latin typeface="Calibri" panose="020F0502020204030204" pitchFamily="34" charset="0"/>
                      </a:endParaRPr>
                    </a:p>
                    <a:p>
                      <a:pPr algn="ctr">
                        <a:lnSpc>
                          <a:spcPct val="115000"/>
                        </a:lnSpc>
                        <a:spcAft>
                          <a:spcPts val="0"/>
                        </a:spcAft>
                      </a:pPr>
                      <a:r>
                        <a:rPr lang="en-GB" sz="1300" u="none" strike="noStrike" dirty="0">
                          <a:effectLst/>
                          <a:latin typeface="Calibri" panose="020F0502020204030204" pitchFamily="34" charset="0"/>
                        </a:rPr>
                        <a:t> </a:t>
                      </a:r>
                      <a:endParaRPr lang="en-GB" sz="1000" dirty="0">
                        <a:effectLst/>
                        <a:latin typeface="Calibri" panose="020F0502020204030204" pitchFamily="34" charset="0"/>
                      </a:endParaRPr>
                    </a:p>
                    <a:p>
                      <a:pPr algn="ctr">
                        <a:lnSpc>
                          <a:spcPct val="115000"/>
                        </a:lnSpc>
                        <a:spcAft>
                          <a:spcPts val="0"/>
                        </a:spcAft>
                      </a:pPr>
                      <a:r>
                        <a:rPr lang="en-GB" sz="1300" dirty="0">
                          <a:effectLst/>
                          <a:latin typeface="Calibri" panose="020F0502020204030204" pitchFamily="34" charset="0"/>
                        </a:rPr>
                        <a: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615" marR="61615" marT="0" marB="0" anchor="ctr"/>
                </a:tc>
                <a:tc>
                  <a:txBody>
                    <a:bodyPr/>
                    <a:lstStyle/>
                    <a:p>
                      <a:pPr algn="ctr">
                        <a:lnSpc>
                          <a:spcPct val="115000"/>
                        </a:lnSpc>
                        <a:spcAft>
                          <a:spcPts val="1200"/>
                        </a:spcAft>
                      </a:pPr>
                      <a:r>
                        <a:rPr lang="en-GB" sz="1300" dirty="0">
                          <a:effectLst/>
                          <a:latin typeface="Calibri" panose="020F0502020204030204" pitchFamily="34" charset="0"/>
                        </a:rPr>
                        <a:t>Maths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615" marR="61615" marT="0" marB="0" anchor="ctr"/>
                </a:tc>
                <a:tc>
                  <a:txBody>
                    <a:bodyPr/>
                    <a:lstStyle/>
                    <a:p>
                      <a:pPr algn="ctr">
                        <a:lnSpc>
                          <a:spcPct val="115000"/>
                        </a:lnSpc>
                        <a:spcAft>
                          <a:spcPts val="0"/>
                        </a:spcAft>
                      </a:pPr>
                      <a:r>
                        <a:rPr lang="en-GB" sz="1300" dirty="0">
                          <a:effectLst/>
                          <a:latin typeface="Calibri" panose="020F0502020204030204" pitchFamily="34" charset="0"/>
                        </a:rPr>
                        <a:t>Science</a:t>
                      </a:r>
                      <a:endParaRPr lang="en-GB" sz="1000" dirty="0">
                        <a:effectLst/>
                        <a:latin typeface="Calibri" panose="020F0502020204030204" pitchFamily="34" charset="0"/>
                      </a:endParaRPr>
                    </a:p>
                    <a:p>
                      <a:pPr algn="ctr">
                        <a:lnSpc>
                          <a:spcPct val="115000"/>
                        </a:lnSpc>
                        <a:spcAft>
                          <a:spcPts val="0"/>
                        </a:spcAft>
                      </a:pPr>
                      <a:r>
                        <a:rPr lang="en-GB" sz="1300" dirty="0">
                          <a:effectLst/>
                          <a:latin typeface="Calibri" panose="020F0502020204030204" pitchFamily="34" charset="0"/>
                        </a:rPr>
                        <a: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615" marR="61615" marT="0" marB="0" anchor="ctr"/>
                </a:tc>
                <a:extLst>
                  <a:ext uri="{0D108BD9-81ED-4DB2-BD59-A6C34878D82A}">
                    <a16:rowId xmlns:a16="http://schemas.microsoft.com/office/drawing/2014/main" val="98373906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81246738"/>
              </p:ext>
            </p:extLst>
          </p:nvPr>
        </p:nvGraphicFramePr>
        <p:xfrm>
          <a:off x="457200" y="3211936"/>
          <a:ext cx="8229600" cy="3096000"/>
        </p:xfrm>
        <a:graphic>
          <a:graphicData uri="http://schemas.openxmlformats.org/drawingml/2006/table">
            <a:tbl>
              <a:tblPr firstRow="1" firstCol="1" bandRow="1">
                <a:tableStyleId>{5C22544A-7EE6-4342-B048-85BDC9FD1C3A}</a:tableStyleId>
              </a:tblPr>
              <a:tblGrid>
                <a:gridCol w="1759718">
                  <a:extLst>
                    <a:ext uri="{9D8B030D-6E8A-4147-A177-3AD203B41FA5}">
                      <a16:colId xmlns:a16="http://schemas.microsoft.com/office/drawing/2014/main" val="4028419319"/>
                    </a:ext>
                  </a:extLst>
                </a:gridCol>
                <a:gridCol w="1779358">
                  <a:extLst>
                    <a:ext uri="{9D8B030D-6E8A-4147-A177-3AD203B41FA5}">
                      <a16:colId xmlns:a16="http://schemas.microsoft.com/office/drawing/2014/main" val="1400425688"/>
                    </a:ext>
                  </a:extLst>
                </a:gridCol>
                <a:gridCol w="1051005">
                  <a:extLst>
                    <a:ext uri="{9D8B030D-6E8A-4147-A177-3AD203B41FA5}">
                      <a16:colId xmlns:a16="http://schemas.microsoft.com/office/drawing/2014/main" val="2471268747"/>
                    </a:ext>
                  </a:extLst>
                </a:gridCol>
                <a:gridCol w="1698554">
                  <a:extLst>
                    <a:ext uri="{9D8B030D-6E8A-4147-A177-3AD203B41FA5}">
                      <a16:colId xmlns:a16="http://schemas.microsoft.com/office/drawing/2014/main" val="593664705"/>
                    </a:ext>
                  </a:extLst>
                </a:gridCol>
                <a:gridCol w="1940965">
                  <a:extLst>
                    <a:ext uri="{9D8B030D-6E8A-4147-A177-3AD203B41FA5}">
                      <a16:colId xmlns:a16="http://schemas.microsoft.com/office/drawing/2014/main" val="3056551072"/>
                    </a:ext>
                  </a:extLst>
                </a:gridCol>
              </a:tblGrid>
              <a:tr h="437124">
                <a:tc gridSpan="5">
                  <a:txBody>
                    <a:bodyPr/>
                    <a:lstStyle/>
                    <a:p>
                      <a:pPr algn="ctr">
                        <a:lnSpc>
                          <a:spcPct val="115000"/>
                        </a:lnSpc>
                        <a:spcAft>
                          <a:spcPts val="0"/>
                        </a:spcAft>
                      </a:pPr>
                      <a:r>
                        <a:rPr lang="en-GB" sz="1800" dirty="0">
                          <a:effectLst/>
                          <a:latin typeface="Calibri" panose="020F0502020204030204" pitchFamily="34" charset="0"/>
                        </a:rPr>
                        <a:t>Week 2</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03" marR="60603"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9758668"/>
                  </a:ext>
                </a:extLst>
              </a:tr>
              <a:tr h="446663">
                <a:tc>
                  <a:txBody>
                    <a:bodyPr/>
                    <a:lstStyle/>
                    <a:p>
                      <a:pPr algn="ctr">
                        <a:lnSpc>
                          <a:spcPct val="115000"/>
                        </a:lnSpc>
                        <a:spcAft>
                          <a:spcPts val="0"/>
                        </a:spcAft>
                      </a:pPr>
                      <a:r>
                        <a:rPr lang="en-GB" sz="1200">
                          <a:effectLst/>
                          <a:latin typeface="Calibri" panose="020F0502020204030204" pitchFamily="34" charset="0"/>
                        </a:rPr>
                        <a:t>Monday</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603" marR="60603" marT="0" marB="0" anchor="ctr"/>
                </a:tc>
                <a:tc>
                  <a:txBody>
                    <a:bodyPr/>
                    <a:lstStyle/>
                    <a:p>
                      <a:pPr algn="ctr">
                        <a:lnSpc>
                          <a:spcPct val="115000"/>
                        </a:lnSpc>
                        <a:spcAft>
                          <a:spcPts val="0"/>
                        </a:spcAft>
                      </a:pPr>
                      <a:r>
                        <a:rPr lang="en-GB" sz="1200" dirty="0">
                          <a:effectLst/>
                          <a:latin typeface="Calibri" panose="020F0502020204030204" pitchFamily="34" charset="0"/>
                        </a:rPr>
                        <a:t>Tuesday</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03" marR="60603" marT="0" marB="0" anchor="ctr"/>
                </a:tc>
                <a:tc>
                  <a:txBody>
                    <a:bodyPr/>
                    <a:lstStyle/>
                    <a:p>
                      <a:pPr algn="ctr">
                        <a:lnSpc>
                          <a:spcPct val="115000"/>
                        </a:lnSpc>
                        <a:spcAft>
                          <a:spcPts val="0"/>
                        </a:spcAft>
                      </a:pPr>
                      <a:r>
                        <a:rPr lang="en-GB" sz="1200">
                          <a:effectLst/>
                          <a:latin typeface="Calibri" panose="020F0502020204030204" pitchFamily="34" charset="0"/>
                        </a:rPr>
                        <a:t>Wednesday</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603" marR="60603" marT="0" marB="0" anchor="ctr"/>
                </a:tc>
                <a:tc>
                  <a:txBody>
                    <a:bodyPr/>
                    <a:lstStyle/>
                    <a:p>
                      <a:pPr algn="ctr">
                        <a:lnSpc>
                          <a:spcPct val="115000"/>
                        </a:lnSpc>
                        <a:spcAft>
                          <a:spcPts val="0"/>
                        </a:spcAft>
                      </a:pPr>
                      <a:r>
                        <a:rPr lang="en-GB" sz="1200">
                          <a:effectLst/>
                          <a:latin typeface="Calibri" panose="020F0502020204030204" pitchFamily="34" charset="0"/>
                        </a:rPr>
                        <a:t>Thursday</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603" marR="60603" marT="0" marB="0" anchor="ctr"/>
                </a:tc>
                <a:tc>
                  <a:txBody>
                    <a:bodyPr/>
                    <a:lstStyle/>
                    <a:p>
                      <a:pPr algn="ctr">
                        <a:lnSpc>
                          <a:spcPct val="115000"/>
                        </a:lnSpc>
                        <a:spcAft>
                          <a:spcPts val="0"/>
                        </a:spcAft>
                      </a:pPr>
                      <a:r>
                        <a:rPr lang="en-GB" sz="1200">
                          <a:effectLst/>
                          <a:latin typeface="Calibri" panose="020F0502020204030204" pitchFamily="34" charset="0"/>
                        </a:rPr>
                        <a:t>Friday</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603" marR="60603" marT="0" marB="0" anchor="ctr"/>
                </a:tc>
                <a:extLst>
                  <a:ext uri="{0D108BD9-81ED-4DB2-BD59-A6C34878D82A}">
                    <a16:rowId xmlns:a16="http://schemas.microsoft.com/office/drawing/2014/main" val="909037688"/>
                  </a:ext>
                </a:extLst>
              </a:tr>
              <a:tr h="2057793">
                <a:tc>
                  <a:txBody>
                    <a:bodyPr/>
                    <a:lstStyle/>
                    <a:p>
                      <a:pPr algn="ctr">
                        <a:lnSpc>
                          <a:spcPct val="115000"/>
                        </a:lnSpc>
                        <a:spcAft>
                          <a:spcPts val="1200"/>
                        </a:spcAft>
                      </a:pPr>
                      <a:r>
                        <a:rPr lang="en-GB" sz="1200" dirty="0">
                          <a:effectLst/>
                          <a:latin typeface="Calibri" panose="020F0502020204030204" pitchFamily="34" charset="0"/>
                        </a:rPr>
                        <a:t>Computing</a:t>
                      </a:r>
                      <a:endParaRPr lang="en-GB" sz="1000" dirty="0">
                        <a:effectLst/>
                        <a:latin typeface="Calibri" panose="020F0502020204030204" pitchFamily="34" charset="0"/>
                      </a:endParaRPr>
                    </a:p>
                    <a:p>
                      <a:pPr algn="ctr">
                        <a:lnSpc>
                          <a:spcPct val="115000"/>
                        </a:lnSpc>
                        <a:spcAft>
                          <a:spcPts val="1200"/>
                        </a:spcAft>
                      </a:pPr>
                      <a:r>
                        <a:rPr lang="en-GB" sz="1200" dirty="0">
                          <a:effectLst/>
                          <a:latin typeface="Calibri" panose="020F0502020204030204" pitchFamily="34" charset="0"/>
                        </a:rPr>
                        <a:t>Dance</a:t>
                      </a:r>
                      <a:endParaRPr lang="en-GB" sz="1000" dirty="0">
                        <a:effectLst/>
                        <a:latin typeface="Calibri" panose="020F0502020204030204" pitchFamily="34" charset="0"/>
                      </a:endParaRPr>
                    </a:p>
                    <a:p>
                      <a:pPr algn="ctr">
                        <a:lnSpc>
                          <a:spcPct val="115000"/>
                        </a:lnSpc>
                        <a:spcAft>
                          <a:spcPts val="1200"/>
                        </a:spcAft>
                      </a:pPr>
                      <a:r>
                        <a:rPr lang="en-GB" sz="1200" dirty="0">
                          <a:effectLst/>
                          <a:latin typeface="Calibri" panose="020F0502020204030204" pitchFamily="34" charset="0"/>
                        </a:rPr>
                        <a:t>Economics</a:t>
                      </a:r>
                      <a:endParaRPr lang="en-GB" sz="1000" dirty="0">
                        <a:effectLst/>
                        <a:latin typeface="Calibri" panose="020F0502020204030204" pitchFamily="34" charset="0"/>
                      </a:endParaRPr>
                    </a:p>
                    <a:p>
                      <a:pPr algn="ctr">
                        <a:lnSpc>
                          <a:spcPct val="115000"/>
                        </a:lnSpc>
                        <a:spcAft>
                          <a:spcPts val="1200"/>
                        </a:spcAft>
                      </a:pPr>
                      <a:r>
                        <a:rPr lang="en-GB" sz="1200" dirty="0">
                          <a:effectLst/>
                          <a:latin typeface="Calibri" panose="020F0502020204030204" pitchFamily="34" charset="0"/>
                        </a:rPr>
                        <a:t>French</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03" marR="60603" marT="0" marB="0" anchor="ctr"/>
                </a:tc>
                <a:tc>
                  <a:txBody>
                    <a:bodyPr/>
                    <a:lstStyle/>
                    <a:p>
                      <a:pPr algn="ctr">
                        <a:lnSpc>
                          <a:spcPct val="115000"/>
                        </a:lnSpc>
                        <a:spcAft>
                          <a:spcPts val="1200"/>
                        </a:spcAft>
                      </a:pPr>
                      <a:r>
                        <a:rPr lang="en-GB" sz="1100" dirty="0">
                          <a:effectLst/>
                          <a:latin typeface="Calibri" panose="020F0502020204030204" pitchFamily="34" charset="0"/>
                        </a:rPr>
                        <a:t>Art</a:t>
                      </a:r>
                      <a:endParaRPr lang="en-GB" sz="1000" dirty="0">
                        <a:effectLst/>
                        <a:latin typeface="Calibri" panose="020F0502020204030204" pitchFamily="34" charset="0"/>
                      </a:endParaRPr>
                    </a:p>
                    <a:p>
                      <a:pPr algn="ctr">
                        <a:lnSpc>
                          <a:spcPct val="115000"/>
                        </a:lnSpc>
                        <a:spcBef>
                          <a:spcPts val="1200"/>
                        </a:spcBef>
                        <a:spcAft>
                          <a:spcPts val="1200"/>
                        </a:spcAft>
                      </a:pPr>
                      <a:r>
                        <a:rPr lang="en-GB" sz="1100" dirty="0">
                          <a:effectLst/>
                          <a:latin typeface="Calibri" panose="020F0502020204030204" pitchFamily="34" charset="0"/>
                        </a:rPr>
                        <a:t>Business Studies</a:t>
                      </a:r>
                      <a:endParaRPr lang="en-GB" sz="1000" dirty="0">
                        <a:effectLst/>
                        <a:latin typeface="Calibri" panose="020F0502020204030204" pitchFamily="34" charset="0"/>
                      </a:endParaRPr>
                    </a:p>
                    <a:p>
                      <a:pPr algn="ctr">
                        <a:lnSpc>
                          <a:spcPct val="115000"/>
                        </a:lnSpc>
                        <a:spcAft>
                          <a:spcPts val="1200"/>
                        </a:spcAft>
                      </a:pPr>
                      <a:r>
                        <a:rPr lang="en-GB" sz="1100" dirty="0">
                          <a:effectLst/>
                          <a:latin typeface="Calibri" panose="020F0502020204030204" pitchFamily="34" charset="0"/>
                        </a:rPr>
                        <a:t>Business Communications</a:t>
                      </a:r>
                      <a:endParaRPr lang="en-GB" sz="1000" dirty="0">
                        <a:effectLst/>
                        <a:latin typeface="Calibri" panose="020F0502020204030204" pitchFamily="34" charset="0"/>
                      </a:endParaRPr>
                    </a:p>
                    <a:p>
                      <a:pPr algn="ctr">
                        <a:lnSpc>
                          <a:spcPct val="115000"/>
                        </a:lnSpc>
                        <a:spcAft>
                          <a:spcPts val="1200"/>
                        </a:spcAft>
                      </a:pPr>
                      <a:r>
                        <a:rPr lang="en-GB" sz="1100" dirty="0">
                          <a:effectLst/>
                          <a:latin typeface="Calibri" panose="020F0502020204030204" pitchFamily="34" charset="0"/>
                        </a:rPr>
                        <a:t>Citizenship</a:t>
                      </a:r>
                      <a:endParaRPr lang="en-GB" sz="1000" dirty="0">
                        <a:effectLst/>
                        <a:latin typeface="Calibri" panose="020F0502020204030204" pitchFamily="34" charset="0"/>
                      </a:endParaRPr>
                    </a:p>
                    <a:p>
                      <a:pPr algn="ctr">
                        <a:lnSpc>
                          <a:spcPct val="115000"/>
                        </a:lnSpc>
                        <a:spcAft>
                          <a:spcPts val="1200"/>
                        </a:spcAft>
                      </a:pPr>
                      <a:r>
                        <a:rPr lang="en-GB" sz="1100" dirty="0">
                          <a:effectLst/>
                          <a:latin typeface="Calibri" panose="020F0502020204030204" pitchFamily="34" charset="0"/>
                        </a:rPr>
                        <a:t>Textiles</a:t>
                      </a:r>
                      <a:endParaRPr lang="en-GB" sz="1000" dirty="0">
                        <a:effectLst/>
                        <a:latin typeface="Calibri" panose="020F0502020204030204" pitchFamily="34" charset="0"/>
                      </a:endParaRPr>
                    </a:p>
                    <a:p>
                      <a:pPr algn="ctr">
                        <a:lnSpc>
                          <a:spcPct val="115000"/>
                        </a:lnSpc>
                        <a:spcBef>
                          <a:spcPts val="1200"/>
                        </a:spcBef>
                        <a:spcAft>
                          <a:spcPts val="1200"/>
                        </a:spcAft>
                      </a:pPr>
                      <a:r>
                        <a:rPr lang="en-GB" sz="1100" dirty="0">
                          <a:effectLst/>
                          <a:latin typeface="Calibri" panose="020F0502020204030204" pitchFamily="34" charset="0"/>
                        </a:rPr>
                        <a:t>Drama</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03" marR="60603" marT="0" marB="0" anchor="ctr"/>
                </a:tc>
                <a:tc>
                  <a:txBody>
                    <a:bodyPr/>
                    <a:lstStyle/>
                    <a:p>
                      <a:pPr algn="ctr">
                        <a:lnSpc>
                          <a:spcPct val="115000"/>
                        </a:lnSpc>
                        <a:spcAft>
                          <a:spcPts val="0"/>
                        </a:spcAft>
                      </a:pPr>
                      <a:r>
                        <a:rPr lang="en-GB" sz="1200" dirty="0">
                          <a:effectLst/>
                          <a:latin typeface="Calibri" panose="020F0502020204030204" pitchFamily="34" charset="0"/>
                        </a:rPr>
                        <a:t>Independent Study </a:t>
                      </a:r>
                      <a:endParaRPr lang="en-GB" sz="1000" dirty="0">
                        <a:effectLst/>
                        <a:latin typeface="Calibri" panose="020F0502020204030204" pitchFamily="34" charset="0"/>
                      </a:endParaRPr>
                    </a:p>
                    <a:p>
                      <a:pPr algn="ctr">
                        <a:lnSpc>
                          <a:spcPct val="115000"/>
                        </a:lnSpc>
                        <a:spcAft>
                          <a:spcPts val="0"/>
                        </a:spcAft>
                      </a:pPr>
                      <a:r>
                        <a:rPr lang="en-GB" sz="1200" u="none" strike="noStrike" dirty="0">
                          <a:effectLst/>
                          <a:latin typeface="Calibri" panose="020F0502020204030204" pitchFamily="34" charset="0"/>
                        </a:rPr>
                        <a:t> </a:t>
                      </a:r>
                      <a:endParaRPr lang="en-GB" sz="1000" dirty="0">
                        <a:effectLst/>
                        <a:latin typeface="Calibri" panose="020F0502020204030204" pitchFamily="34" charset="0"/>
                      </a:endParaRPr>
                    </a:p>
                    <a:p>
                      <a:pPr algn="ctr">
                        <a:lnSpc>
                          <a:spcPct val="115000"/>
                        </a:lnSpc>
                        <a:spcAft>
                          <a:spcPts val="0"/>
                        </a:spcAft>
                      </a:pPr>
                      <a:r>
                        <a:rPr lang="en-GB" sz="1200" dirty="0">
                          <a:effectLst/>
                          <a:latin typeface="Calibri" panose="020F0502020204030204" pitchFamily="34" charset="0"/>
                        </a:rPr>
                        <a: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03" marR="60603" marT="0" marB="0" anchor="ctr"/>
                </a:tc>
                <a:tc>
                  <a:txBody>
                    <a:bodyPr/>
                    <a:lstStyle/>
                    <a:p>
                      <a:pPr algn="ctr">
                        <a:lnSpc>
                          <a:spcPct val="115000"/>
                        </a:lnSpc>
                        <a:spcAft>
                          <a:spcPts val="1200"/>
                        </a:spcAft>
                      </a:pPr>
                      <a:r>
                        <a:rPr lang="en-GB" sz="1200" dirty="0">
                          <a:effectLst/>
                          <a:latin typeface="Calibri" panose="020F0502020204030204" pitchFamily="34" charset="0"/>
                        </a:rPr>
                        <a:t>  Creative Media</a:t>
                      </a:r>
                      <a:endParaRPr lang="en-GB" sz="1000" dirty="0">
                        <a:effectLst/>
                        <a:latin typeface="Calibri" panose="020F0502020204030204" pitchFamily="34" charset="0"/>
                      </a:endParaRPr>
                    </a:p>
                    <a:p>
                      <a:pPr algn="ctr">
                        <a:lnSpc>
                          <a:spcPct val="115000"/>
                        </a:lnSpc>
                        <a:spcAft>
                          <a:spcPts val="1200"/>
                        </a:spcAft>
                      </a:pPr>
                      <a:r>
                        <a:rPr lang="en-GB" sz="1200" dirty="0">
                          <a:effectLst/>
                          <a:latin typeface="Calibri" panose="020F0502020204030204" pitchFamily="34" charset="0"/>
                        </a:rPr>
                        <a:t>Graphic Products</a:t>
                      </a:r>
                      <a:endParaRPr lang="en-GB" sz="1000" dirty="0">
                        <a:effectLst/>
                        <a:latin typeface="Calibri" panose="020F0502020204030204" pitchFamily="34" charset="0"/>
                      </a:endParaRPr>
                    </a:p>
                    <a:p>
                      <a:pPr algn="ctr">
                        <a:lnSpc>
                          <a:spcPct val="115000"/>
                        </a:lnSpc>
                        <a:spcAft>
                          <a:spcPts val="1200"/>
                        </a:spcAft>
                      </a:pPr>
                      <a:r>
                        <a:rPr lang="en-GB" sz="1200" dirty="0">
                          <a:effectLst/>
                          <a:latin typeface="Calibri" panose="020F0502020204030204" pitchFamily="34" charset="0"/>
                        </a:rPr>
                        <a:t>Physical Education</a:t>
                      </a:r>
                      <a:endParaRPr lang="en-GB" sz="1000" dirty="0">
                        <a:effectLst/>
                        <a:latin typeface="Calibri" panose="020F0502020204030204" pitchFamily="34" charset="0"/>
                      </a:endParaRPr>
                    </a:p>
                    <a:p>
                      <a:pPr algn="ctr">
                        <a:lnSpc>
                          <a:spcPct val="115000"/>
                        </a:lnSpc>
                        <a:spcAft>
                          <a:spcPts val="1200"/>
                        </a:spcAft>
                      </a:pPr>
                      <a:r>
                        <a:rPr lang="en-GB" sz="1200" dirty="0">
                          <a:effectLst/>
                          <a:latin typeface="Calibri" panose="020F0502020204030204" pitchFamily="34" charset="0"/>
                        </a:rPr>
                        <a:t>Religious Studies</a:t>
                      </a:r>
                      <a:endParaRPr lang="en-GB" sz="1000" dirty="0">
                        <a:effectLst/>
                        <a:latin typeface="Calibri" panose="020F0502020204030204" pitchFamily="34" charset="0"/>
                      </a:endParaRPr>
                    </a:p>
                    <a:p>
                      <a:pPr algn="ctr">
                        <a:lnSpc>
                          <a:spcPct val="115000"/>
                        </a:lnSpc>
                        <a:spcAft>
                          <a:spcPts val="1200"/>
                        </a:spcAft>
                      </a:pPr>
                      <a:r>
                        <a:rPr lang="en-GB" sz="1200" dirty="0">
                          <a:effectLst/>
                          <a:latin typeface="Calibri" panose="020F0502020204030204" pitchFamily="34" charset="0"/>
                        </a:rPr>
                        <a: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03" marR="60603" marT="0" marB="0" anchor="ctr"/>
                </a:tc>
                <a:tc>
                  <a:txBody>
                    <a:bodyPr/>
                    <a:lstStyle/>
                    <a:p>
                      <a:pPr algn="ctr">
                        <a:lnSpc>
                          <a:spcPct val="115000"/>
                        </a:lnSpc>
                        <a:spcBef>
                          <a:spcPts val="1200"/>
                        </a:spcBef>
                        <a:spcAft>
                          <a:spcPts val="1200"/>
                        </a:spcAft>
                      </a:pPr>
                      <a:r>
                        <a:rPr lang="en-GB" sz="1200" dirty="0">
                          <a:effectLst/>
                          <a:latin typeface="Calibri" panose="020F0502020204030204" pitchFamily="34" charset="0"/>
                        </a:rPr>
                        <a:t>Financial Studies</a:t>
                      </a:r>
                      <a:endParaRPr lang="en-GB" sz="1000" dirty="0">
                        <a:effectLst/>
                        <a:latin typeface="Calibri" panose="020F0502020204030204" pitchFamily="34" charset="0"/>
                      </a:endParaRPr>
                    </a:p>
                    <a:p>
                      <a:pPr algn="ctr">
                        <a:lnSpc>
                          <a:spcPct val="115000"/>
                        </a:lnSpc>
                        <a:spcBef>
                          <a:spcPts val="1200"/>
                        </a:spcBef>
                        <a:spcAft>
                          <a:spcPts val="1200"/>
                        </a:spcAft>
                      </a:pPr>
                      <a:r>
                        <a:rPr lang="en-GB" sz="1200" dirty="0">
                          <a:effectLst/>
                          <a:latin typeface="Calibri" panose="020F0502020204030204" pitchFamily="34" charset="0"/>
                        </a:rPr>
                        <a:t>Geography</a:t>
                      </a:r>
                      <a:endParaRPr lang="en-GB" sz="1000" dirty="0">
                        <a:effectLst/>
                        <a:latin typeface="Calibri" panose="020F0502020204030204" pitchFamily="34" charset="0"/>
                      </a:endParaRPr>
                    </a:p>
                    <a:p>
                      <a:pPr algn="ctr">
                        <a:lnSpc>
                          <a:spcPct val="115000"/>
                        </a:lnSpc>
                        <a:spcAft>
                          <a:spcPts val="1200"/>
                        </a:spcAft>
                      </a:pPr>
                      <a:r>
                        <a:rPr lang="en-GB" sz="1200" dirty="0">
                          <a:effectLst/>
                          <a:latin typeface="Calibri" panose="020F0502020204030204" pitchFamily="34" charset="0"/>
                        </a:rPr>
                        <a:t>Health and Social Care</a:t>
                      </a:r>
                      <a:endParaRPr lang="en-GB" sz="1000" dirty="0">
                        <a:effectLst/>
                        <a:latin typeface="Calibri" panose="020F0502020204030204" pitchFamily="34" charset="0"/>
                      </a:endParaRPr>
                    </a:p>
                    <a:p>
                      <a:pPr algn="ctr">
                        <a:lnSpc>
                          <a:spcPct val="115000"/>
                        </a:lnSpc>
                        <a:spcAft>
                          <a:spcPts val="1200"/>
                        </a:spcAft>
                      </a:pPr>
                      <a:r>
                        <a:rPr lang="en-GB" sz="1200" dirty="0">
                          <a:effectLst/>
                          <a:latin typeface="Calibri" panose="020F0502020204030204" pitchFamily="34" charset="0"/>
                        </a:rPr>
                        <a:t>Music</a:t>
                      </a:r>
                      <a:endParaRPr lang="en-GB" sz="1000" dirty="0">
                        <a:effectLst/>
                        <a:latin typeface="Calibri" panose="020F0502020204030204" pitchFamily="34" charset="0"/>
                      </a:endParaRPr>
                    </a:p>
                    <a:p>
                      <a:pPr algn="ctr">
                        <a:lnSpc>
                          <a:spcPct val="115000"/>
                        </a:lnSpc>
                        <a:spcAft>
                          <a:spcPts val="0"/>
                        </a:spcAft>
                      </a:pPr>
                      <a:r>
                        <a:rPr lang="en-GB" sz="1200" dirty="0">
                          <a:effectLst/>
                          <a:latin typeface="Calibri" panose="020F0502020204030204" pitchFamily="34" charset="0"/>
                        </a:rPr>
                        <a:t>Product Design</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03" marR="60603" marT="0" marB="0" anchor="ctr"/>
                </a:tc>
                <a:extLst>
                  <a:ext uri="{0D108BD9-81ED-4DB2-BD59-A6C34878D82A}">
                    <a16:rowId xmlns:a16="http://schemas.microsoft.com/office/drawing/2014/main" val="510580433"/>
                  </a:ext>
                </a:extLst>
              </a:tr>
            </a:tbl>
          </a:graphicData>
        </a:graphic>
      </p:graphicFrame>
      <p:sp>
        <p:nvSpPr>
          <p:cNvPr id="6" name="Rectangle 1"/>
          <p:cNvSpPr>
            <a:spLocks noChangeArrowheads="1"/>
          </p:cNvSpPr>
          <p:nvPr/>
        </p:nvSpPr>
        <p:spPr bwMode="auto">
          <a:xfrm>
            <a:off x="498657" y="371051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50682" y="320390"/>
            <a:ext cx="669674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3200" b="1" cap="small" dirty="0" smtClean="0">
                <a:latin typeface="+mj-lt"/>
              </a:rPr>
              <a:t>Holiday Workshops Feb. 2017</a:t>
            </a:r>
            <a:endParaRPr lang="en-GB" sz="3200" b="1" cap="small" dirty="0">
              <a:latin typeface="+mj-lt"/>
            </a:endParaRPr>
          </a:p>
        </p:txBody>
      </p:sp>
      <p:sp>
        <p:nvSpPr>
          <p:cNvPr id="2" name="TextBox 1"/>
          <p:cNvSpPr txBox="1"/>
          <p:nvPr/>
        </p:nvSpPr>
        <p:spPr>
          <a:xfrm>
            <a:off x="2195736" y="1252174"/>
            <a:ext cx="4680520" cy="461665"/>
          </a:xfrm>
          <a:prstGeom prst="rect">
            <a:avLst/>
          </a:prstGeom>
          <a:noFill/>
        </p:spPr>
        <p:txBody>
          <a:bodyPr wrap="square" rtlCol="0">
            <a:spAutoFit/>
          </a:bodyPr>
          <a:lstStyle/>
          <a:p>
            <a:r>
              <a:rPr lang="en-GB" sz="2400" b="1" dirty="0" smtClean="0">
                <a:latin typeface="Calibri" panose="020F0502020204030204" pitchFamily="34" charset="0"/>
              </a:rPr>
              <a:t>Holiday: 13</a:t>
            </a:r>
            <a:r>
              <a:rPr lang="en-GB" sz="2400" b="1" baseline="30000" dirty="0" smtClean="0">
                <a:latin typeface="Calibri" panose="020F0502020204030204" pitchFamily="34" charset="0"/>
              </a:rPr>
              <a:t>th</a:t>
            </a:r>
            <a:r>
              <a:rPr lang="en-GB" sz="2400" b="1" dirty="0" smtClean="0">
                <a:latin typeface="Calibri" panose="020F0502020204030204" pitchFamily="34" charset="0"/>
              </a:rPr>
              <a:t> – 17</a:t>
            </a:r>
            <a:r>
              <a:rPr lang="en-GB" sz="2400" b="1" baseline="30000" dirty="0" smtClean="0">
                <a:latin typeface="Calibri" panose="020F0502020204030204" pitchFamily="34" charset="0"/>
              </a:rPr>
              <a:t>th</a:t>
            </a:r>
            <a:r>
              <a:rPr lang="en-GB" sz="2400" b="1" dirty="0" smtClean="0">
                <a:latin typeface="Calibri" panose="020F0502020204030204" pitchFamily="34" charset="0"/>
              </a:rPr>
              <a:t>  February 2017</a:t>
            </a:r>
            <a:endParaRPr lang="en-GB" sz="2400" b="1" dirty="0">
              <a:latin typeface="Calibri" panose="020F0502020204030204" pitchFamily="34" charset="0"/>
            </a:endParaRPr>
          </a:p>
        </p:txBody>
      </p:sp>
      <p:pic>
        <p:nvPicPr>
          <p:cNvPr id="8" name="Picture 14" descr="Fulston Crest"/>
          <p:cNvPicPr>
            <a:picLocks noChangeAspect="1" noChangeArrowheads="1"/>
          </p:cNvPicPr>
          <p:nvPr/>
        </p:nvPicPr>
        <p:blipFill>
          <a:blip r:embed="rId3" cstate="print"/>
          <a:srcRect l="28195" t="32680" r="15790"/>
          <a:stretch>
            <a:fillRect/>
          </a:stretch>
        </p:blipFill>
        <p:spPr bwMode="auto">
          <a:xfrm>
            <a:off x="8100392" y="169037"/>
            <a:ext cx="967067" cy="1011778"/>
          </a:xfrm>
          <a:prstGeom prst="rect">
            <a:avLst/>
          </a:prstGeom>
          <a:noFill/>
          <a:ln w="9525">
            <a:noFill/>
            <a:miter lim="800000"/>
            <a:headEnd/>
            <a:tailEnd/>
          </a:ln>
        </p:spPr>
      </p:pic>
      <p:pic>
        <p:nvPicPr>
          <p:cNvPr id="6"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89318675"/>
              </p:ext>
            </p:extLst>
          </p:nvPr>
        </p:nvGraphicFramePr>
        <p:xfrm>
          <a:off x="215516" y="2204864"/>
          <a:ext cx="8640959" cy="3173690"/>
        </p:xfrm>
        <a:graphic>
          <a:graphicData uri="http://schemas.openxmlformats.org/drawingml/2006/table">
            <a:tbl>
              <a:tblPr>
                <a:tableStyleId>{69CF1AB2-1976-4502-BF36-3FF5EA218861}</a:tableStyleId>
              </a:tblPr>
              <a:tblGrid>
                <a:gridCol w="1440160">
                  <a:extLst>
                    <a:ext uri="{9D8B030D-6E8A-4147-A177-3AD203B41FA5}">
                      <a16:colId xmlns:a16="http://schemas.microsoft.com/office/drawing/2014/main" val="2192538996"/>
                    </a:ext>
                  </a:extLst>
                </a:gridCol>
                <a:gridCol w="1224136">
                  <a:extLst>
                    <a:ext uri="{9D8B030D-6E8A-4147-A177-3AD203B41FA5}">
                      <a16:colId xmlns:a16="http://schemas.microsoft.com/office/drawing/2014/main" val="2706687572"/>
                    </a:ext>
                  </a:extLst>
                </a:gridCol>
                <a:gridCol w="1512168">
                  <a:extLst>
                    <a:ext uri="{9D8B030D-6E8A-4147-A177-3AD203B41FA5}">
                      <a16:colId xmlns:a16="http://schemas.microsoft.com/office/drawing/2014/main" val="1776731042"/>
                    </a:ext>
                  </a:extLst>
                </a:gridCol>
                <a:gridCol w="1368152">
                  <a:extLst>
                    <a:ext uri="{9D8B030D-6E8A-4147-A177-3AD203B41FA5}">
                      <a16:colId xmlns:a16="http://schemas.microsoft.com/office/drawing/2014/main" val="1883213522"/>
                    </a:ext>
                  </a:extLst>
                </a:gridCol>
                <a:gridCol w="1512168">
                  <a:extLst>
                    <a:ext uri="{9D8B030D-6E8A-4147-A177-3AD203B41FA5}">
                      <a16:colId xmlns:a16="http://schemas.microsoft.com/office/drawing/2014/main" val="3808834113"/>
                    </a:ext>
                  </a:extLst>
                </a:gridCol>
                <a:gridCol w="1584175">
                  <a:extLst>
                    <a:ext uri="{9D8B030D-6E8A-4147-A177-3AD203B41FA5}">
                      <a16:colId xmlns:a16="http://schemas.microsoft.com/office/drawing/2014/main" val="3831801982"/>
                    </a:ext>
                  </a:extLst>
                </a:gridCol>
              </a:tblGrid>
              <a:tr h="0">
                <a:tc gridSpan="6">
                  <a:txBody>
                    <a:bodyPr/>
                    <a:lstStyle/>
                    <a:p>
                      <a:pPr algn="ctr" fontAlgn="b"/>
                      <a:endParaRPr lang="en-GB" sz="600" b="1" i="0" u="none" strike="noStrike" dirty="0">
                        <a:solidFill>
                          <a:schemeClr val="tx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96539421"/>
                  </a:ext>
                </a:extLst>
              </a:tr>
              <a:tr h="281171">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400" b="1" u="none" strike="noStrike" dirty="0" smtClean="0">
                          <a:solidFill>
                            <a:schemeClr val="tx1"/>
                          </a:solidFill>
                          <a:effectLst/>
                          <a:latin typeface="Calibri" panose="020F0502020204030204" pitchFamily="34" charset="0"/>
                        </a:rPr>
                        <a:t>Monday 13</a:t>
                      </a:r>
                      <a:r>
                        <a:rPr lang="en-GB" sz="1400" b="1" u="none" strike="noStrike" baseline="30000" dirty="0" smtClean="0">
                          <a:solidFill>
                            <a:schemeClr val="tx1"/>
                          </a:solidFill>
                          <a:effectLst/>
                          <a:latin typeface="Calibri" panose="020F0502020204030204" pitchFamily="34" charset="0"/>
                        </a:rPr>
                        <a:t>th</a:t>
                      </a:r>
                      <a:r>
                        <a:rPr lang="en-GB" sz="1400" b="1" u="none" strike="noStrike" dirty="0" smtClean="0">
                          <a:solidFill>
                            <a:schemeClr val="tx1"/>
                          </a:solidFill>
                          <a:effectLst/>
                          <a:latin typeface="Calibri" panose="020F0502020204030204" pitchFamily="34" charset="0"/>
                        </a:rPr>
                        <a:t> February</a:t>
                      </a:r>
                      <a:endParaRPr lang="en-GB" sz="1400" b="1" i="0" u="none" strike="noStrike" dirty="0" smtClean="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76856429"/>
                  </a:ext>
                </a:extLst>
              </a:tr>
              <a:tr h="72008">
                <a:tc>
                  <a:txBody>
                    <a:bodyPr/>
                    <a:lstStyle/>
                    <a:p>
                      <a:pPr algn="ctr" fontAlgn="b"/>
                      <a:r>
                        <a:rPr lang="en-GB" sz="1200" b="1" i="0" u="none" strike="noStrike" dirty="0" smtClean="0">
                          <a:solidFill>
                            <a:schemeClr val="tx1"/>
                          </a:solidFill>
                          <a:effectLst/>
                          <a:latin typeface="Calibri" panose="020F0502020204030204" pitchFamily="34" charset="0"/>
                        </a:rPr>
                        <a:t>Year Group</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Subject</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Students</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Times</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Staff</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Rooms</a:t>
                      </a:r>
                      <a:endParaRPr lang="en-GB" sz="12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5339728"/>
                  </a:ext>
                </a:extLst>
              </a:tr>
              <a:tr h="72008">
                <a:tc>
                  <a:txBody>
                    <a:bodyPr/>
                    <a:lstStyle/>
                    <a:p>
                      <a:pPr algn="ctr" fontAlgn="b"/>
                      <a:r>
                        <a:rPr lang="en-GB" sz="1400" b="0" i="0" u="none" strike="noStrike" dirty="0" smtClean="0">
                          <a:solidFill>
                            <a:schemeClr val="tx1"/>
                          </a:solidFill>
                          <a:effectLst/>
                          <a:latin typeface="Calibri" panose="020F0502020204030204" pitchFamily="34" charset="0"/>
                        </a:rPr>
                        <a:t>Year 11</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Mathematics</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de-DE" sz="1400" b="0" i="0" u="none" strike="noStrike" dirty="0" smtClean="0">
                          <a:solidFill>
                            <a:schemeClr val="tx1"/>
                          </a:solidFill>
                          <a:effectLst/>
                          <a:latin typeface="Calibri" panose="020F0502020204030204" pitchFamily="34" charset="0"/>
                        </a:rPr>
                        <a:t>By invitation letter</a:t>
                      </a:r>
                      <a:endParaRPr lang="de-DE"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08:50 – 15:00</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Winchmore Tutors</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a:r>
                        <a:rPr lang="en-GB" sz="1400" dirty="0" smtClean="0">
                          <a:latin typeface="Calibri" panose="020F0502020204030204" pitchFamily="34" charset="0"/>
                        </a:rPr>
                        <a:t>N1,</a:t>
                      </a:r>
                      <a:r>
                        <a:rPr lang="en-GB" sz="1400" baseline="0" dirty="0" smtClean="0">
                          <a:latin typeface="Calibri" panose="020F0502020204030204" pitchFamily="34" charset="0"/>
                        </a:rPr>
                        <a:t> N2, N5, N16, N15, N14</a:t>
                      </a:r>
                      <a:endParaRPr lang="en-GB" sz="1400" dirty="0">
                        <a:latin typeface="Calibri" panose="020F0502020204030204" pitchFamily="34" charset="0"/>
                      </a:endParaRPr>
                    </a:p>
                  </a:txBody>
                  <a:tcPr marL="9525" marR="9525" marT="9525" marB="0" anchor="ctr"/>
                </a:tc>
                <a:extLst>
                  <a:ext uri="{0D108BD9-81ED-4DB2-BD59-A6C34878D82A}">
                    <a16:rowId xmlns:a16="http://schemas.microsoft.com/office/drawing/2014/main" val="120966085"/>
                  </a:ext>
                </a:extLst>
              </a:tr>
              <a:tr h="69334">
                <a:tc gridSpan="6">
                  <a:txBody>
                    <a:bodyPr/>
                    <a:lstStyle/>
                    <a:p>
                      <a:pPr algn="ctr" fontAlgn="b"/>
                      <a:endParaRPr lang="en-GB" sz="600" b="1" i="0" u="none" strike="noStrike" dirty="0">
                        <a:solidFill>
                          <a:schemeClr val="tx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96731528"/>
                  </a:ext>
                </a:extLst>
              </a:tr>
              <a:tr h="300593">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400" b="1" u="none" strike="noStrike" dirty="0" smtClean="0">
                          <a:solidFill>
                            <a:schemeClr val="tx1"/>
                          </a:solidFill>
                          <a:effectLst/>
                          <a:latin typeface="Calibri" panose="020F0502020204030204" pitchFamily="34" charset="0"/>
                        </a:rPr>
                        <a:t>Tuesday 14</a:t>
                      </a:r>
                      <a:r>
                        <a:rPr lang="en-GB" sz="1400" b="1" u="none" strike="noStrike" baseline="30000" dirty="0" smtClean="0">
                          <a:solidFill>
                            <a:schemeClr val="tx1"/>
                          </a:solidFill>
                          <a:effectLst/>
                          <a:latin typeface="Calibri" panose="020F0502020204030204" pitchFamily="34" charset="0"/>
                        </a:rPr>
                        <a:t>th</a:t>
                      </a:r>
                      <a:r>
                        <a:rPr lang="en-GB" sz="1400" b="1" u="none" strike="noStrike" dirty="0" smtClean="0">
                          <a:solidFill>
                            <a:schemeClr val="tx1"/>
                          </a:solidFill>
                          <a:effectLst/>
                          <a:latin typeface="Calibri" panose="020F0502020204030204" pitchFamily="34" charset="0"/>
                        </a:rPr>
                        <a:t> February</a:t>
                      </a:r>
                      <a:endParaRPr lang="en-GB" sz="1400" b="1" i="0" u="none" strike="noStrike" dirty="0" smtClean="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97148133"/>
                  </a:ext>
                </a:extLst>
              </a:tr>
              <a:tr h="214604">
                <a:tc>
                  <a:txBody>
                    <a:bodyPr/>
                    <a:lstStyle/>
                    <a:p>
                      <a:pPr algn="ctr" fontAlgn="b"/>
                      <a:r>
                        <a:rPr lang="en-GB" sz="1200" b="1" i="0" u="none" strike="noStrike" dirty="0" smtClean="0">
                          <a:solidFill>
                            <a:schemeClr val="tx1"/>
                          </a:solidFill>
                          <a:effectLst/>
                          <a:latin typeface="Calibri" panose="020F0502020204030204" pitchFamily="34" charset="0"/>
                        </a:rPr>
                        <a:t>Year Group</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Subject</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Students</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Times</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Staff</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Rooms</a:t>
                      </a:r>
                      <a:endParaRPr lang="en-GB" sz="12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148315"/>
                  </a:ext>
                </a:extLst>
              </a:tr>
              <a:tr h="214604">
                <a:tc>
                  <a:txBody>
                    <a:bodyPr/>
                    <a:lstStyle/>
                    <a:p>
                      <a:pPr algn="ctr" fontAlgn="b"/>
                      <a:r>
                        <a:rPr lang="en-GB" sz="1400" b="0" i="0" u="none" strike="noStrike" dirty="0" smtClean="0">
                          <a:solidFill>
                            <a:schemeClr val="tx1"/>
                          </a:solidFill>
                          <a:effectLst/>
                          <a:latin typeface="Calibri" panose="020F0502020204030204" pitchFamily="34" charset="0"/>
                        </a:rPr>
                        <a:t>Year 11</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Mathematics</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de-DE" sz="1400" b="0" i="0" u="none" strike="noStrike" dirty="0" smtClean="0">
                          <a:solidFill>
                            <a:schemeClr val="tx1"/>
                          </a:solidFill>
                          <a:effectLst/>
                          <a:latin typeface="Calibri" panose="020F0502020204030204" pitchFamily="34" charset="0"/>
                        </a:rPr>
                        <a:t>By invitation letter</a:t>
                      </a:r>
                      <a:endParaRPr lang="de-DE"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08:50 – 15:00</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Winchmore Tutors</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a:r>
                        <a:rPr lang="en-GB" sz="1400" dirty="0" smtClean="0">
                          <a:latin typeface="Calibri" panose="020F0502020204030204" pitchFamily="34" charset="0"/>
                        </a:rPr>
                        <a:t>N1,</a:t>
                      </a:r>
                      <a:r>
                        <a:rPr lang="en-GB" sz="1400" baseline="0" dirty="0" smtClean="0">
                          <a:latin typeface="Calibri" panose="020F0502020204030204" pitchFamily="34" charset="0"/>
                        </a:rPr>
                        <a:t> N2, N5, N16, N15, N14</a:t>
                      </a:r>
                      <a:endParaRPr lang="en-GB" sz="1400" dirty="0">
                        <a:latin typeface="Calibri" panose="020F0502020204030204" pitchFamily="34" charset="0"/>
                      </a:endParaRPr>
                    </a:p>
                  </a:txBody>
                  <a:tcPr marL="9525" marR="9525" marT="9525" marB="0" anchor="ctr"/>
                </a:tc>
                <a:extLst>
                  <a:ext uri="{0D108BD9-81ED-4DB2-BD59-A6C34878D82A}">
                    <a16:rowId xmlns:a16="http://schemas.microsoft.com/office/drawing/2014/main" val="729835635"/>
                  </a:ext>
                </a:extLst>
              </a:tr>
              <a:tr h="0">
                <a:tc gridSpan="6">
                  <a:txBody>
                    <a:bodyPr/>
                    <a:lstStyle/>
                    <a:p>
                      <a:pPr algn="ctr" fontAlgn="b"/>
                      <a:endParaRPr lang="en-GB" sz="600" b="1" i="0" u="none" strike="noStrike" dirty="0">
                        <a:solidFill>
                          <a:schemeClr val="tx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19599113"/>
                  </a:ext>
                </a:extLst>
              </a:tr>
              <a:tr h="358683">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400" b="1" u="none" strike="noStrike" dirty="0" smtClean="0">
                          <a:solidFill>
                            <a:schemeClr val="tx1"/>
                          </a:solidFill>
                          <a:effectLst/>
                          <a:latin typeface="Calibri" panose="020F0502020204030204" pitchFamily="34" charset="0"/>
                        </a:rPr>
                        <a:t>Wednesday 15</a:t>
                      </a:r>
                      <a:r>
                        <a:rPr lang="en-GB" sz="1400" b="1" u="none" strike="noStrike" baseline="30000" dirty="0" smtClean="0">
                          <a:solidFill>
                            <a:schemeClr val="tx1"/>
                          </a:solidFill>
                          <a:effectLst/>
                          <a:latin typeface="Calibri" panose="020F0502020204030204" pitchFamily="34" charset="0"/>
                        </a:rPr>
                        <a:t>th</a:t>
                      </a:r>
                      <a:r>
                        <a:rPr lang="en-GB" sz="1400" b="1" u="none" strike="noStrike" dirty="0" smtClean="0">
                          <a:solidFill>
                            <a:schemeClr val="tx1"/>
                          </a:solidFill>
                          <a:effectLst/>
                          <a:latin typeface="Calibri" panose="020F0502020204030204" pitchFamily="34" charset="0"/>
                        </a:rPr>
                        <a:t> February</a:t>
                      </a:r>
                      <a:endParaRPr lang="en-GB" sz="1400" b="1" i="0" u="none" strike="noStrike" dirty="0" smtClean="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4475692"/>
                  </a:ext>
                </a:extLst>
              </a:tr>
              <a:tr h="214604">
                <a:tc>
                  <a:txBody>
                    <a:bodyPr/>
                    <a:lstStyle/>
                    <a:p>
                      <a:pPr algn="ctr" fontAlgn="b"/>
                      <a:r>
                        <a:rPr lang="en-GB" sz="1200" b="1" i="0" u="none" strike="noStrike" dirty="0" smtClean="0">
                          <a:solidFill>
                            <a:schemeClr val="tx1"/>
                          </a:solidFill>
                          <a:effectLst/>
                          <a:latin typeface="Calibri" panose="020F0502020204030204" pitchFamily="34" charset="0"/>
                        </a:rPr>
                        <a:t>Year Group</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Subject</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Students</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Times</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Staff</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Rooms</a:t>
                      </a:r>
                      <a:endParaRPr lang="en-GB" sz="12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6890031"/>
                  </a:ext>
                </a:extLst>
              </a:tr>
              <a:tr h="214604">
                <a:tc>
                  <a:txBody>
                    <a:bodyPr/>
                    <a:lstStyle/>
                    <a:p>
                      <a:pPr algn="ctr" fontAlgn="b"/>
                      <a:r>
                        <a:rPr lang="en-GB" sz="1400" b="0" i="0" u="none" strike="noStrike" dirty="0" smtClean="0">
                          <a:solidFill>
                            <a:schemeClr val="tx1"/>
                          </a:solidFill>
                          <a:effectLst/>
                          <a:latin typeface="Calibri" panose="020F0502020204030204" pitchFamily="34" charset="0"/>
                        </a:rPr>
                        <a:t>Year 11</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Mathematics</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de-DE" sz="1400" b="0" i="0" u="none" strike="noStrike" dirty="0" smtClean="0">
                          <a:solidFill>
                            <a:schemeClr val="tx1"/>
                          </a:solidFill>
                          <a:effectLst/>
                          <a:latin typeface="Calibri" panose="020F0502020204030204" pitchFamily="34" charset="0"/>
                        </a:rPr>
                        <a:t>By invitation letter</a:t>
                      </a:r>
                      <a:endParaRPr lang="de-DE"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08:50 – 15:00</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Winchmore Tutors</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a:r>
                        <a:rPr lang="en-GB" sz="1400" dirty="0" smtClean="0">
                          <a:latin typeface="Calibri" panose="020F0502020204030204" pitchFamily="34" charset="0"/>
                        </a:rPr>
                        <a:t>N1,</a:t>
                      </a:r>
                      <a:r>
                        <a:rPr lang="en-GB" sz="1400" baseline="0" dirty="0" smtClean="0">
                          <a:latin typeface="Calibri" panose="020F0502020204030204" pitchFamily="34" charset="0"/>
                        </a:rPr>
                        <a:t> N2, N5, N16, N15, N14</a:t>
                      </a:r>
                      <a:endParaRPr lang="en-GB" sz="1400" dirty="0">
                        <a:latin typeface="Calibri" panose="020F0502020204030204" pitchFamily="34" charset="0"/>
                      </a:endParaRPr>
                    </a:p>
                  </a:txBody>
                  <a:tcPr marL="9525" marR="9525" marT="9525" marB="0" anchor="ctr"/>
                </a:tc>
                <a:extLst>
                  <a:ext uri="{0D108BD9-81ED-4DB2-BD59-A6C34878D82A}">
                    <a16:rowId xmlns:a16="http://schemas.microsoft.com/office/drawing/2014/main" val="1476223548"/>
                  </a:ext>
                </a:extLst>
              </a:tr>
            </a:tbl>
          </a:graphicData>
        </a:graphic>
      </p:graphicFrame>
    </p:spTree>
    <p:extLst>
      <p:ext uri="{BB962C8B-B14F-4D97-AF65-F5344CB8AC3E}">
        <p14:creationId xmlns:p14="http://schemas.microsoft.com/office/powerpoint/2010/main" val="916363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9512" y="836712"/>
            <a:ext cx="8798024" cy="4955849"/>
            <a:chOff x="179512" y="908720"/>
            <a:chExt cx="8798024" cy="4955849"/>
          </a:xfrm>
        </p:grpSpPr>
        <p:pic>
          <p:nvPicPr>
            <p:cNvPr id="2" name="Picture 1"/>
            <p:cNvPicPr>
              <a:picLocks noChangeAspect="1"/>
            </p:cNvPicPr>
            <p:nvPr/>
          </p:nvPicPr>
          <p:blipFill rotWithShape="1">
            <a:blip r:embed="rId2"/>
            <a:srcRect l="6808" t="4687" r="6365" b="5021"/>
            <a:stretch/>
          </p:blipFill>
          <p:spPr>
            <a:xfrm>
              <a:off x="179512" y="908720"/>
              <a:ext cx="8798024" cy="4955849"/>
            </a:xfrm>
            <a:prstGeom prst="rect">
              <a:avLst/>
            </a:prstGeom>
          </p:spPr>
        </p:pic>
        <p:pic>
          <p:nvPicPr>
            <p:cNvPr id="4" name="Picture 3"/>
            <p:cNvPicPr>
              <a:picLocks noChangeAspect="1"/>
            </p:cNvPicPr>
            <p:nvPr/>
          </p:nvPicPr>
          <p:blipFill>
            <a:blip r:embed="rId3"/>
            <a:stretch>
              <a:fillRect/>
            </a:stretch>
          </p:blipFill>
          <p:spPr>
            <a:xfrm>
              <a:off x="2901829" y="4950460"/>
              <a:ext cx="3353389" cy="288032"/>
            </a:xfrm>
            <a:prstGeom prst="rect">
              <a:avLst/>
            </a:prstGeom>
          </p:spPr>
        </p:pic>
        <p:sp>
          <p:nvSpPr>
            <p:cNvPr id="3" name="TextBox 2"/>
            <p:cNvSpPr txBox="1"/>
            <p:nvPr/>
          </p:nvSpPr>
          <p:spPr>
            <a:xfrm>
              <a:off x="2545210" y="4869160"/>
              <a:ext cx="4066626" cy="369332"/>
            </a:xfrm>
            <a:prstGeom prst="rect">
              <a:avLst/>
            </a:prstGeom>
            <a:noFill/>
          </p:spPr>
          <p:txBody>
            <a:bodyPr wrap="none" rtlCol="0">
              <a:spAutoFit/>
            </a:bodyPr>
            <a:lstStyle/>
            <a:p>
              <a:r>
                <a:rPr lang="en-GB" dirty="0" smtClean="0">
                  <a:latin typeface="Rockwell" panose="02060603020205020403" pitchFamily="18" charset="0"/>
                  <a:cs typeface="Times New Roman" panose="02020603050405020304" pitchFamily="18" charset="0"/>
                </a:rPr>
                <a:t>YOUR CHILD SAT AN EXAM CALLED</a:t>
              </a:r>
              <a:endParaRPr lang="en-GB" dirty="0">
                <a:latin typeface="Rockwell" panose="02060603020205020403" pitchFamily="18" charset="0"/>
                <a:cs typeface="Times New Roman" panose="02020603050405020304" pitchFamily="18" charset="0"/>
              </a:endParaRPr>
            </a:p>
          </p:txBody>
        </p:sp>
      </p:grpSp>
      <p:sp>
        <p:nvSpPr>
          <p:cNvPr id="12" name="Action Button: Movie 11">
            <a:hlinkClick r:id="rId4" action="ppaction://program" highlightClick="1"/>
          </p:cNvPr>
          <p:cNvSpPr/>
          <p:nvPr/>
        </p:nvSpPr>
        <p:spPr>
          <a:xfrm>
            <a:off x="539552" y="6021288"/>
            <a:ext cx="936104" cy="50405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14" descr="Fulston Crest"/>
          <p:cNvPicPr>
            <a:picLocks noChangeAspect="1" noChangeArrowheads="1"/>
          </p:cNvPicPr>
          <p:nvPr/>
        </p:nvPicPr>
        <p:blipFill>
          <a:blip r:embed="rId5" cstate="print"/>
          <a:srcRect l="28195" t="32680" r="15790"/>
          <a:stretch>
            <a:fillRect/>
          </a:stretch>
        </p:blipFill>
        <p:spPr bwMode="auto">
          <a:xfrm>
            <a:off x="7956376" y="260648"/>
            <a:ext cx="967067" cy="1011778"/>
          </a:xfrm>
          <a:prstGeom prst="rect">
            <a:avLst/>
          </a:prstGeom>
          <a:noFill/>
          <a:ln w="9525">
            <a:noFill/>
            <a:miter lim="800000"/>
            <a:headEnd/>
            <a:tailEnd/>
          </a:ln>
        </p:spPr>
      </p:pic>
      <p:pic>
        <p:nvPicPr>
          <p:cNvPr id="8" name="Picture 7" descr="C:\Users\dpayne\AppData\Local\Microsoft\Windows\Temporary Internet Files\Content.Outlook\MVZL9VAI\FMA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950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50682" y="320390"/>
            <a:ext cx="6696744"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3200" b="1" cap="small" dirty="0" smtClean="0">
                <a:latin typeface="+mj-lt"/>
              </a:rPr>
              <a:t>Holiday Workshops Feb. 2017 </a:t>
            </a:r>
            <a:r>
              <a:rPr lang="en-GB" sz="2400" b="1" cap="small" dirty="0" smtClean="0">
                <a:latin typeface="+mj-lt"/>
              </a:rPr>
              <a:t>Continued</a:t>
            </a:r>
            <a:endParaRPr lang="en-GB" sz="2400" b="1" cap="small" dirty="0">
              <a:latin typeface="+mj-lt"/>
            </a:endParaRPr>
          </a:p>
        </p:txBody>
      </p:sp>
      <p:sp>
        <p:nvSpPr>
          <p:cNvPr id="2" name="TextBox 1"/>
          <p:cNvSpPr txBox="1"/>
          <p:nvPr/>
        </p:nvSpPr>
        <p:spPr>
          <a:xfrm>
            <a:off x="2267744" y="1556792"/>
            <a:ext cx="4680520" cy="461665"/>
          </a:xfrm>
          <a:prstGeom prst="rect">
            <a:avLst/>
          </a:prstGeom>
          <a:noFill/>
        </p:spPr>
        <p:txBody>
          <a:bodyPr wrap="square" rtlCol="0">
            <a:spAutoFit/>
          </a:bodyPr>
          <a:lstStyle/>
          <a:p>
            <a:r>
              <a:rPr lang="en-GB" sz="2400" b="1" dirty="0" smtClean="0">
                <a:latin typeface="Calibri" panose="020F0502020204030204" pitchFamily="34" charset="0"/>
              </a:rPr>
              <a:t>Holiday: 13</a:t>
            </a:r>
            <a:r>
              <a:rPr lang="en-GB" sz="2400" b="1" baseline="30000" dirty="0" smtClean="0">
                <a:latin typeface="Calibri" panose="020F0502020204030204" pitchFamily="34" charset="0"/>
              </a:rPr>
              <a:t>th</a:t>
            </a:r>
            <a:r>
              <a:rPr lang="en-GB" sz="2400" b="1" dirty="0" smtClean="0">
                <a:latin typeface="Calibri" panose="020F0502020204030204" pitchFamily="34" charset="0"/>
              </a:rPr>
              <a:t> – 17</a:t>
            </a:r>
            <a:r>
              <a:rPr lang="en-GB" sz="2400" b="1" baseline="30000" dirty="0" smtClean="0">
                <a:latin typeface="Calibri" panose="020F0502020204030204" pitchFamily="34" charset="0"/>
              </a:rPr>
              <a:t>th</a:t>
            </a:r>
            <a:r>
              <a:rPr lang="en-GB" sz="2400" b="1" dirty="0" smtClean="0">
                <a:latin typeface="Calibri" panose="020F0502020204030204" pitchFamily="34" charset="0"/>
              </a:rPr>
              <a:t>  February 2017</a:t>
            </a:r>
            <a:endParaRPr lang="en-GB" sz="2400" b="1" dirty="0">
              <a:latin typeface="Calibri" panose="020F0502020204030204" pitchFamily="34" charset="0"/>
            </a:endParaRPr>
          </a:p>
        </p:txBody>
      </p:sp>
      <p:pic>
        <p:nvPicPr>
          <p:cNvPr id="8" name="Picture 14" descr="Fulston Crest"/>
          <p:cNvPicPr>
            <a:picLocks noChangeAspect="1" noChangeArrowheads="1"/>
          </p:cNvPicPr>
          <p:nvPr/>
        </p:nvPicPr>
        <p:blipFill>
          <a:blip r:embed="rId3" cstate="print"/>
          <a:srcRect l="28195" t="32680" r="15790"/>
          <a:stretch>
            <a:fillRect/>
          </a:stretch>
        </p:blipFill>
        <p:spPr bwMode="auto">
          <a:xfrm>
            <a:off x="8100392" y="169037"/>
            <a:ext cx="967067" cy="1011778"/>
          </a:xfrm>
          <a:prstGeom prst="rect">
            <a:avLst/>
          </a:prstGeom>
          <a:noFill/>
          <a:ln w="9525">
            <a:noFill/>
            <a:miter lim="800000"/>
            <a:headEnd/>
            <a:tailEnd/>
          </a:ln>
        </p:spPr>
      </p:pic>
      <p:pic>
        <p:nvPicPr>
          <p:cNvPr id="6"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276083837"/>
              </p:ext>
            </p:extLst>
          </p:nvPr>
        </p:nvGraphicFramePr>
        <p:xfrm>
          <a:off x="251520" y="2708920"/>
          <a:ext cx="8640959" cy="2326083"/>
        </p:xfrm>
        <a:graphic>
          <a:graphicData uri="http://schemas.openxmlformats.org/drawingml/2006/table">
            <a:tbl>
              <a:tblPr>
                <a:tableStyleId>{69CF1AB2-1976-4502-BF36-3FF5EA218861}</a:tableStyleId>
              </a:tblPr>
              <a:tblGrid>
                <a:gridCol w="1440160">
                  <a:extLst>
                    <a:ext uri="{9D8B030D-6E8A-4147-A177-3AD203B41FA5}">
                      <a16:colId xmlns:a16="http://schemas.microsoft.com/office/drawing/2014/main" val="3871032307"/>
                    </a:ext>
                  </a:extLst>
                </a:gridCol>
                <a:gridCol w="1224136">
                  <a:extLst>
                    <a:ext uri="{9D8B030D-6E8A-4147-A177-3AD203B41FA5}">
                      <a16:colId xmlns:a16="http://schemas.microsoft.com/office/drawing/2014/main" val="3018645120"/>
                    </a:ext>
                  </a:extLst>
                </a:gridCol>
                <a:gridCol w="1512168">
                  <a:extLst>
                    <a:ext uri="{9D8B030D-6E8A-4147-A177-3AD203B41FA5}">
                      <a16:colId xmlns:a16="http://schemas.microsoft.com/office/drawing/2014/main" val="2149344785"/>
                    </a:ext>
                  </a:extLst>
                </a:gridCol>
                <a:gridCol w="1368152">
                  <a:extLst>
                    <a:ext uri="{9D8B030D-6E8A-4147-A177-3AD203B41FA5}">
                      <a16:colId xmlns:a16="http://schemas.microsoft.com/office/drawing/2014/main" val="493734044"/>
                    </a:ext>
                  </a:extLst>
                </a:gridCol>
                <a:gridCol w="1512168">
                  <a:extLst>
                    <a:ext uri="{9D8B030D-6E8A-4147-A177-3AD203B41FA5}">
                      <a16:colId xmlns:a16="http://schemas.microsoft.com/office/drawing/2014/main" val="1186109410"/>
                    </a:ext>
                  </a:extLst>
                </a:gridCol>
                <a:gridCol w="1584175">
                  <a:extLst>
                    <a:ext uri="{9D8B030D-6E8A-4147-A177-3AD203B41FA5}">
                      <a16:colId xmlns:a16="http://schemas.microsoft.com/office/drawing/2014/main" val="115144826"/>
                    </a:ext>
                  </a:extLst>
                </a:gridCol>
              </a:tblGrid>
              <a:tr h="72008">
                <a:tc gridSpan="6">
                  <a:txBody>
                    <a:bodyPr/>
                    <a:lstStyle/>
                    <a:p>
                      <a:pPr algn="ctr" fontAlgn="b"/>
                      <a:endParaRPr lang="en-GB" sz="1400" b="1" i="0" u="none" strike="noStrike" dirty="0">
                        <a:solidFill>
                          <a:schemeClr val="tx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24680622"/>
                  </a:ext>
                </a:extLst>
              </a:tr>
              <a:tr h="281171">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400" b="1" u="none" strike="noStrike" dirty="0" smtClean="0">
                          <a:solidFill>
                            <a:schemeClr val="tx1"/>
                          </a:solidFill>
                          <a:effectLst/>
                          <a:latin typeface="Calibri" panose="020F0502020204030204" pitchFamily="34" charset="0"/>
                        </a:rPr>
                        <a:t>Thursday 16</a:t>
                      </a:r>
                      <a:r>
                        <a:rPr lang="en-GB" sz="1400" b="1" u="none" strike="noStrike" baseline="30000" dirty="0" smtClean="0">
                          <a:solidFill>
                            <a:schemeClr val="tx1"/>
                          </a:solidFill>
                          <a:effectLst/>
                          <a:latin typeface="Calibri" panose="020F0502020204030204" pitchFamily="34" charset="0"/>
                        </a:rPr>
                        <a:t>th</a:t>
                      </a:r>
                      <a:r>
                        <a:rPr lang="en-GB" sz="1400" b="1" u="none" strike="noStrike" dirty="0" smtClean="0">
                          <a:solidFill>
                            <a:schemeClr val="tx1"/>
                          </a:solidFill>
                          <a:effectLst/>
                          <a:latin typeface="Calibri" panose="020F0502020204030204" pitchFamily="34" charset="0"/>
                        </a:rPr>
                        <a:t> February</a:t>
                      </a:r>
                      <a:endParaRPr lang="en-GB" sz="1400" b="1" i="0" u="none" strike="noStrike" dirty="0" smtClean="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6749429"/>
                  </a:ext>
                </a:extLst>
              </a:tr>
              <a:tr h="72008">
                <a:tc>
                  <a:txBody>
                    <a:bodyPr/>
                    <a:lstStyle/>
                    <a:p>
                      <a:pPr algn="ctr" fontAlgn="b"/>
                      <a:r>
                        <a:rPr lang="en-GB" sz="1200" b="1" i="0" u="none" strike="noStrike" dirty="0" smtClean="0">
                          <a:solidFill>
                            <a:schemeClr val="tx1"/>
                          </a:solidFill>
                          <a:effectLst/>
                          <a:latin typeface="Calibri" panose="020F0502020204030204" pitchFamily="34" charset="0"/>
                        </a:rPr>
                        <a:t>Year Group</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Subject</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Students</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Times</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Staff</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Rooms</a:t>
                      </a:r>
                      <a:endParaRPr lang="en-GB" sz="12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4893100"/>
                  </a:ext>
                </a:extLst>
              </a:tr>
              <a:tr h="72008">
                <a:tc>
                  <a:txBody>
                    <a:bodyPr/>
                    <a:lstStyle/>
                    <a:p>
                      <a:pPr algn="ctr" fontAlgn="b"/>
                      <a:r>
                        <a:rPr lang="en-GB" sz="1400" b="0" i="0" u="none" strike="noStrike" dirty="0" smtClean="0">
                          <a:solidFill>
                            <a:schemeClr val="tx1"/>
                          </a:solidFill>
                          <a:effectLst/>
                          <a:latin typeface="Calibri" panose="020F0502020204030204" pitchFamily="34" charset="0"/>
                        </a:rPr>
                        <a:t>11</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Art</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de-DE" sz="1400" b="0" i="0" u="none" strike="noStrike" dirty="0" smtClean="0">
                          <a:solidFill>
                            <a:schemeClr val="tx1"/>
                          </a:solidFill>
                          <a:effectLst/>
                          <a:latin typeface="Calibri" panose="020F0502020204030204" pitchFamily="34" charset="0"/>
                        </a:rPr>
                        <a:t>All students</a:t>
                      </a:r>
                      <a:endParaRPr lang="de-DE"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10:00</a:t>
                      </a:r>
                      <a:r>
                        <a:rPr lang="en-GB" sz="1400" b="0" i="0" u="none" strike="noStrike" baseline="0" dirty="0" smtClean="0">
                          <a:solidFill>
                            <a:schemeClr val="tx1"/>
                          </a:solidFill>
                          <a:effectLst/>
                          <a:latin typeface="Calibri" panose="020F0502020204030204" pitchFamily="34" charset="0"/>
                        </a:rPr>
                        <a:t> – 14:00</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JLS,</a:t>
                      </a:r>
                      <a:r>
                        <a:rPr lang="en-GB" sz="1400" b="0" i="0" u="none" strike="noStrike" baseline="0" dirty="0" smtClean="0">
                          <a:solidFill>
                            <a:schemeClr val="tx1"/>
                          </a:solidFill>
                          <a:effectLst/>
                          <a:latin typeface="Calibri" panose="020F0502020204030204" pitchFamily="34" charset="0"/>
                        </a:rPr>
                        <a:t> SRA, LRE</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a:r>
                        <a:rPr lang="en-GB" sz="1400" dirty="0" smtClean="0">
                          <a:latin typeface="Calibri" panose="020F0502020204030204" pitchFamily="34" charset="0"/>
                        </a:rPr>
                        <a:t>Y5, Y6, Y7, Y8</a:t>
                      </a:r>
                      <a:endParaRPr lang="en-GB" sz="1400" dirty="0">
                        <a:latin typeface="Calibri" panose="020F0502020204030204" pitchFamily="34" charset="0"/>
                      </a:endParaRPr>
                    </a:p>
                  </a:txBody>
                  <a:tcPr marL="9525" marR="9525" marT="9525" marB="0" anchor="ctr"/>
                </a:tc>
                <a:extLst>
                  <a:ext uri="{0D108BD9-81ED-4DB2-BD59-A6C34878D82A}">
                    <a16:rowId xmlns:a16="http://schemas.microsoft.com/office/drawing/2014/main" val="6677966"/>
                  </a:ext>
                </a:extLst>
              </a:tr>
              <a:tr h="72008">
                <a:tc>
                  <a:txBody>
                    <a:bodyPr/>
                    <a:lstStyle/>
                    <a:p>
                      <a:pPr algn="ctr" fontAlgn="b"/>
                      <a:r>
                        <a:rPr lang="en-GB" sz="1400" b="0" i="0" u="none" strike="noStrike" dirty="0" smtClean="0">
                          <a:solidFill>
                            <a:schemeClr val="tx1"/>
                          </a:solidFill>
                          <a:effectLst/>
                          <a:latin typeface="Calibri" panose="020F0502020204030204" pitchFamily="34" charset="0"/>
                        </a:rPr>
                        <a:t>11</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Textiles</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de-DE" sz="1400" b="0" i="0" u="none" strike="noStrike" dirty="0" smtClean="0">
                          <a:solidFill>
                            <a:schemeClr val="tx1"/>
                          </a:solidFill>
                          <a:effectLst/>
                          <a:latin typeface="Calibri" panose="020F0502020204030204" pitchFamily="34" charset="0"/>
                        </a:rPr>
                        <a:t>All students</a:t>
                      </a:r>
                      <a:endParaRPr lang="de-DE"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10:00 – 14:00</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HRO</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a:r>
                        <a:rPr lang="en-GB" sz="1400" dirty="0" smtClean="0">
                          <a:latin typeface="Calibri" panose="020F0502020204030204" pitchFamily="34" charset="0"/>
                        </a:rPr>
                        <a:t>Y4</a:t>
                      </a:r>
                      <a:endParaRPr lang="en-GB" sz="1400" dirty="0">
                        <a:latin typeface="Calibri" panose="020F0502020204030204" pitchFamily="34" charset="0"/>
                      </a:endParaRPr>
                    </a:p>
                  </a:txBody>
                  <a:tcPr marL="9525" marR="9525" marT="9525" marB="0" anchor="ctr"/>
                </a:tc>
                <a:extLst>
                  <a:ext uri="{0D108BD9-81ED-4DB2-BD59-A6C34878D82A}">
                    <a16:rowId xmlns:a16="http://schemas.microsoft.com/office/drawing/2014/main" val="3977688976"/>
                  </a:ext>
                </a:extLst>
              </a:tr>
              <a:tr h="72008">
                <a:tc>
                  <a:txBody>
                    <a:bodyPr/>
                    <a:lstStyle/>
                    <a:p>
                      <a:pPr algn="ctr" fontAlgn="b"/>
                      <a:r>
                        <a:rPr lang="en-GB" sz="1400" b="0" i="0" u="none" strike="noStrike" dirty="0" smtClean="0">
                          <a:solidFill>
                            <a:schemeClr val="tx1"/>
                          </a:solidFill>
                          <a:effectLst/>
                          <a:latin typeface="Calibri" panose="020F0502020204030204" pitchFamily="34" charset="0"/>
                        </a:rPr>
                        <a:t>12/13</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DT</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de-DE" sz="1400" b="0" i="0" u="none" strike="noStrike" dirty="0" smtClean="0">
                          <a:solidFill>
                            <a:schemeClr val="tx1"/>
                          </a:solidFill>
                          <a:effectLst/>
                          <a:latin typeface="Calibri" panose="020F0502020204030204" pitchFamily="34" charset="0"/>
                        </a:rPr>
                        <a:t>All students</a:t>
                      </a:r>
                      <a:endParaRPr lang="de-DE"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09:00 – 13:00</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MWH, CFK, ALA</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a:r>
                        <a:rPr lang="en-GB" sz="1400" dirty="0" smtClean="0">
                          <a:latin typeface="Calibri" panose="020F0502020204030204" pitchFamily="34" charset="0"/>
                        </a:rPr>
                        <a:t>Y1, Y2, Y3</a:t>
                      </a:r>
                      <a:endParaRPr lang="en-GB" sz="1400" dirty="0">
                        <a:latin typeface="Calibri" panose="020F0502020204030204" pitchFamily="34" charset="0"/>
                      </a:endParaRPr>
                    </a:p>
                  </a:txBody>
                  <a:tcPr marL="9525" marR="9525" marT="9525" marB="0" anchor="ctr"/>
                </a:tc>
                <a:extLst>
                  <a:ext uri="{0D108BD9-81ED-4DB2-BD59-A6C34878D82A}">
                    <a16:rowId xmlns:a16="http://schemas.microsoft.com/office/drawing/2014/main" val="71898895"/>
                  </a:ext>
                </a:extLst>
              </a:tr>
              <a:tr h="72008">
                <a:tc gridSpan="6">
                  <a:txBody>
                    <a:bodyPr/>
                    <a:lstStyle/>
                    <a:p>
                      <a:pPr algn="ctr" fontAlgn="b"/>
                      <a:endParaRPr lang="en-GB" sz="1400" b="1" i="0" u="none" strike="noStrike" dirty="0">
                        <a:solidFill>
                          <a:schemeClr val="tx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53486517"/>
                  </a:ext>
                </a:extLst>
              </a:tr>
              <a:tr h="300593">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400" b="1" u="none" strike="noStrike" dirty="0" smtClean="0">
                          <a:solidFill>
                            <a:schemeClr val="tx1"/>
                          </a:solidFill>
                          <a:effectLst/>
                          <a:latin typeface="Calibri" panose="020F0502020204030204" pitchFamily="34" charset="0"/>
                        </a:rPr>
                        <a:t>Friday 17</a:t>
                      </a:r>
                      <a:r>
                        <a:rPr lang="en-GB" sz="1400" b="1" u="none" strike="noStrike" baseline="30000" dirty="0" smtClean="0">
                          <a:solidFill>
                            <a:schemeClr val="tx1"/>
                          </a:solidFill>
                          <a:effectLst/>
                          <a:latin typeface="Calibri" panose="020F0502020204030204" pitchFamily="34" charset="0"/>
                        </a:rPr>
                        <a:t>th</a:t>
                      </a:r>
                      <a:r>
                        <a:rPr lang="en-GB" sz="1400" b="1" u="none" strike="noStrike" dirty="0" smtClean="0">
                          <a:solidFill>
                            <a:schemeClr val="tx1"/>
                          </a:solidFill>
                          <a:effectLst/>
                          <a:latin typeface="Calibri" panose="020F0502020204030204" pitchFamily="34" charset="0"/>
                        </a:rPr>
                        <a:t> February</a:t>
                      </a:r>
                      <a:endParaRPr lang="en-GB" sz="1400" b="1" i="0" u="none" strike="noStrike" dirty="0" smtClean="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6101192"/>
                  </a:ext>
                </a:extLst>
              </a:tr>
              <a:tr h="214604">
                <a:tc>
                  <a:txBody>
                    <a:bodyPr/>
                    <a:lstStyle/>
                    <a:p>
                      <a:pPr algn="ctr" fontAlgn="b"/>
                      <a:r>
                        <a:rPr lang="en-GB" sz="1200" b="1" i="0" u="none" strike="noStrike" dirty="0" smtClean="0">
                          <a:solidFill>
                            <a:schemeClr val="tx1"/>
                          </a:solidFill>
                          <a:effectLst/>
                          <a:latin typeface="Calibri" panose="020F0502020204030204" pitchFamily="34" charset="0"/>
                        </a:rPr>
                        <a:t>Year Group</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Subject</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Students</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Times</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Staff</a:t>
                      </a:r>
                      <a:endParaRPr lang="en-GB" sz="12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GB" sz="1200" b="1" i="0" u="none" strike="noStrike" dirty="0" smtClean="0">
                          <a:solidFill>
                            <a:schemeClr val="tx1"/>
                          </a:solidFill>
                          <a:effectLst/>
                          <a:latin typeface="Calibri" panose="020F0502020204030204" pitchFamily="34" charset="0"/>
                        </a:rPr>
                        <a:t>Rooms</a:t>
                      </a:r>
                      <a:endParaRPr lang="en-GB" sz="12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4688544"/>
                  </a:ext>
                </a:extLst>
              </a:tr>
              <a:tr h="214604">
                <a:tc>
                  <a:txBody>
                    <a:bodyPr/>
                    <a:lstStyle/>
                    <a:p>
                      <a:pPr algn="ctr" fontAlgn="b"/>
                      <a:r>
                        <a:rPr lang="en-GB" sz="1400" b="0" i="0" u="none" strike="noStrike" dirty="0" smtClean="0">
                          <a:solidFill>
                            <a:schemeClr val="tx1"/>
                          </a:solidFill>
                          <a:effectLst/>
                          <a:latin typeface="Calibri" panose="020F0502020204030204" pitchFamily="34" charset="0"/>
                        </a:rPr>
                        <a:t>11</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PD</a:t>
                      </a:r>
                      <a:r>
                        <a:rPr lang="en-GB" sz="1400" b="0" i="0" u="none" strike="noStrike" baseline="0" dirty="0" smtClean="0">
                          <a:solidFill>
                            <a:schemeClr val="tx1"/>
                          </a:solidFill>
                          <a:effectLst/>
                          <a:latin typeface="Calibri" panose="020F0502020204030204" pitchFamily="34" charset="0"/>
                        </a:rPr>
                        <a:t> / GP</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de-DE" sz="1400" b="0" i="0" u="none" strike="noStrike" dirty="0" smtClean="0">
                          <a:solidFill>
                            <a:schemeClr val="tx1"/>
                          </a:solidFill>
                          <a:effectLst/>
                          <a:latin typeface="Calibri" panose="020F0502020204030204" pitchFamily="34" charset="0"/>
                        </a:rPr>
                        <a:t>All students</a:t>
                      </a:r>
                      <a:endParaRPr lang="de-DE"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09:00 – 13:00</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400" b="0" i="0" u="none" strike="noStrike" dirty="0" smtClean="0">
                          <a:solidFill>
                            <a:schemeClr val="tx1"/>
                          </a:solidFill>
                          <a:effectLst/>
                          <a:latin typeface="Calibri" panose="020F0502020204030204" pitchFamily="34" charset="0"/>
                        </a:rPr>
                        <a:t>MWH, CFK, ALA</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a:r>
                        <a:rPr lang="en-GB" sz="1400" dirty="0" smtClean="0">
                          <a:latin typeface="Calibri" panose="020F0502020204030204" pitchFamily="34" charset="0"/>
                        </a:rPr>
                        <a:t>Y1, Y2, Y3</a:t>
                      </a:r>
                      <a:endParaRPr lang="en-GB" sz="1400" dirty="0">
                        <a:latin typeface="Calibri" panose="020F0502020204030204" pitchFamily="34" charset="0"/>
                      </a:endParaRPr>
                    </a:p>
                  </a:txBody>
                  <a:tcPr marL="9525" marR="9525" marT="9525" marB="0" anchor="ctr"/>
                </a:tc>
                <a:extLst>
                  <a:ext uri="{0D108BD9-81ED-4DB2-BD59-A6C34878D82A}">
                    <a16:rowId xmlns:a16="http://schemas.microsoft.com/office/drawing/2014/main" val="388169472"/>
                  </a:ext>
                </a:extLst>
              </a:tr>
            </a:tbl>
          </a:graphicData>
        </a:graphic>
      </p:graphicFrame>
    </p:spTree>
    <p:extLst>
      <p:ext uri="{BB962C8B-B14F-4D97-AF65-F5344CB8AC3E}">
        <p14:creationId xmlns:p14="http://schemas.microsoft.com/office/powerpoint/2010/main" val="125210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4957"/>
            <a:ext cx="7704856" cy="1325563"/>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GB" sz="3600" dirty="0" smtClean="0">
                <a:latin typeface="+mj-lt"/>
              </a:rPr>
              <a:t>Revision is a three step process</a:t>
            </a:r>
            <a:endParaRPr lang="en-GB" sz="3600" dirty="0">
              <a:latin typeface="+mj-lt"/>
            </a:endParaRPr>
          </a:p>
        </p:txBody>
      </p:sp>
      <p:graphicFrame>
        <p:nvGraphicFramePr>
          <p:cNvPr id="4" name="Diagram 3"/>
          <p:cNvGraphicFramePr/>
          <p:nvPr>
            <p:extLst>
              <p:ext uri="{D42A27DB-BD31-4B8C-83A1-F6EECF244321}">
                <p14:modId xmlns:p14="http://schemas.microsoft.com/office/powerpoint/2010/main" val="303487165"/>
              </p:ext>
            </p:extLst>
          </p:nvPr>
        </p:nvGraphicFramePr>
        <p:xfrm>
          <a:off x="189471" y="2072502"/>
          <a:ext cx="876505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Callout 2"/>
          <p:cNvSpPr/>
          <p:nvPr/>
        </p:nvSpPr>
        <p:spPr>
          <a:xfrm>
            <a:off x="539552" y="1412776"/>
            <a:ext cx="3600400" cy="1872208"/>
          </a:xfrm>
          <a:prstGeom prst="cloudCallout">
            <a:avLst>
              <a:gd name="adj1" fmla="val -15477"/>
              <a:gd name="adj2" fmla="val 725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Revision guides</a:t>
            </a:r>
          </a:p>
          <a:p>
            <a:pPr algn="ctr"/>
            <a:r>
              <a:rPr lang="en-GB" sz="2400" dirty="0" smtClean="0"/>
              <a:t>Learn the facts sheets</a:t>
            </a:r>
            <a:endParaRPr lang="en-GB" sz="2400" dirty="0"/>
          </a:p>
        </p:txBody>
      </p:sp>
      <p:sp>
        <p:nvSpPr>
          <p:cNvPr id="5" name="Cloud Callout 4"/>
          <p:cNvSpPr/>
          <p:nvPr/>
        </p:nvSpPr>
        <p:spPr>
          <a:xfrm>
            <a:off x="2267033" y="5013176"/>
            <a:ext cx="3745127" cy="1728192"/>
          </a:xfrm>
          <a:prstGeom prst="cloudCallout">
            <a:avLst>
              <a:gd name="adj1" fmla="val 1538"/>
              <a:gd name="adj2" fmla="val -672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Can they explain it to you? To each other?</a:t>
            </a:r>
            <a:endParaRPr lang="en-GB" sz="2400" dirty="0"/>
          </a:p>
        </p:txBody>
      </p:sp>
      <p:sp>
        <p:nvSpPr>
          <p:cNvPr id="6" name="Cloud Callout 5"/>
          <p:cNvSpPr/>
          <p:nvPr/>
        </p:nvSpPr>
        <p:spPr>
          <a:xfrm>
            <a:off x="6012160" y="1513384"/>
            <a:ext cx="2952328" cy="1728192"/>
          </a:xfrm>
          <a:prstGeom prst="cloudCallout">
            <a:avLst>
              <a:gd name="adj1" fmla="val -17683"/>
              <a:gd name="adj2" fmla="val 593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Past examination papers</a:t>
            </a:r>
            <a:endParaRPr lang="en-GB" sz="2400" dirty="0"/>
          </a:p>
        </p:txBody>
      </p:sp>
      <p:pic>
        <p:nvPicPr>
          <p:cNvPr id="7" name="Picture 3" descr="C:\Users\dpayne\AppData\Local\Microsoft\Windows\Temporary Internet Files\Content.Outlook\MVZL9VAI\FMA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685ACE1-8497-4B46-957E-57B6DE2C6D2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C6A01D6-8C47-4C15-8343-6A893F99C54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8137763-C6C6-45B8-92B3-1111755BEA4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7A2A2FF-747C-47F9-93ED-69BB6B86475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544" y="116632"/>
            <a:ext cx="8229600" cy="1143000"/>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GB" sz="3600" dirty="0" smtClean="0">
                <a:latin typeface="+mj-lt"/>
              </a:rPr>
              <a:t>Where can I find past papers?</a:t>
            </a:r>
            <a:endParaRPr lang="en-GB" sz="3600" dirty="0">
              <a:latin typeface="+mj-lt"/>
            </a:endParaRPr>
          </a:p>
        </p:txBody>
      </p:sp>
      <p:pic>
        <p:nvPicPr>
          <p:cNvPr id="1028" name="Picture 4"/>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8883" t="7457" r="22536" b="4274"/>
          <a:stretch/>
        </p:blipFill>
        <p:spPr bwMode="auto">
          <a:xfrm>
            <a:off x="107504" y="1196752"/>
            <a:ext cx="3672408" cy="311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1 3"/>
          <p:cNvSpPr/>
          <p:nvPr/>
        </p:nvSpPr>
        <p:spPr>
          <a:xfrm>
            <a:off x="5868144" y="1340768"/>
            <a:ext cx="2952328" cy="2016224"/>
          </a:xfrm>
          <a:prstGeom prst="borderCallout1">
            <a:avLst>
              <a:gd name="adj1" fmla="val 18750"/>
              <a:gd name="adj2" fmla="val -8333"/>
              <a:gd name="adj3" fmla="val 141144"/>
              <a:gd name="adj4" fmla="val -1017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Link: </a:t>
            </a:r>
          </a:p>
          <a:p>
            <a:pPr algn="ctr"/>
            <a:r>
              <a:rPr lang="en-GB" sz="2800" dirty="0" smtClean="0"/>
              <a:t>On the Year 11 tab, under past papers</a:t>
            </a:r>
            <a:endParaRPr lang="en-GB" sz="2800" dirty="0"/>
          </a:p>
        </p:txBody>
      </p:sp>
      <p:pic>
        <p:nvPicPr>
          <p:cNvPr id="10" name="Picture 9"/>
          <p:cNvPicPr/>
          <p:nvPr/>
        </p:nvPicPr>
        <p:blipFill rotWithShape="1">
          <a:blip r:embed="rId3"/>
          <a:srcRect l="4004" t="39391" r="15325" b="15301"/>
          <a:stretch/>
        </p:blipFill>
        <p:spPr bwMode="auto">
          <a:xfrm>
            <a:off x="1907704" y="4332514"/>
            <a:ext cx="7089616" cy="2336846"/>
          </a:xfrm>
          <a:prstGeom prst="rect">
            <a:avLst/>
          </a:prstGeom>
          <a:ln>
            <a:noFill/>
          </a:ln>
          <a:extLst>
            <a:ext uri="{53640926-AAD7-44D8-BBD7-CCE9431645EC}">
              <a14:shadowObscured xmlns:a14="http://schemas.microsoft.com/office/drawing/2010/main"/>
            </a:ext>
          </a:extLst>
        </p:spPr>
      </p:pic>
      <p:pic>
        <p:nvPicPr>
          <p:cNvPr id="8"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63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Karen Collins\AppData\Local\Microsoft\Windows\Temporary Internet Files\Content.IE5\N2XHLKGS\MC900441312[1].png"/>
          <p:cNvPicPr>
            <a:picLocks noChangeAspect="1" noChangeArrowheads="1"/>
          </p:cNvPicPr>
          <p:nvPr/>
        </p:nvPicPr>
        <p:blipFill>
          <a:blip r:embed="rId3" cstate="print"/>
          <a:srcRect/>
          <a:stretch>
            <a:fillRect/>
          </a:stretch>
        </p:blipFill>
        <p:spPr bwMode="auto">
          <a:xfrm>
            <a:off x="785786" y="1428736"/>
            <a:ext cx="1571636" cy="1571636"/>
          </a:xfrm>
          <a:prstGeom prst="rect">
            <a:avLst/>
          </a:prstGeom>
          <a:noFill/>
        </p:spPr>
      </p:pic>
      <p:graphicFrame>
        <p:nvGraphicFramePr>
          <p:cNvPr id="9" name="Table 8"/>
          <p:cNvGraphicFramePr>
            <a:graphicFrameLocks noGrp="1"/>
          </p:cNvGraphicFramePr>
          <p:nvPr/>
        </p:nvGraphicFramePr>
        <p:xfrm>
          <a:off x="3000364" y="1714488"/>
          <a:ext cx="2880360" cy="3493770"/>
        </p:xfrm>
        <a:graphic>
          <a:graphicData uri="http://schemas.openxmlformats.org/drawingml/2006/table">
            <a:tbl>
              <a:tblPr/>
              <a:tblGrid>
                <a:gridCol w="449580">
                  <a:extLst>
                    <a:ext uri="{9D8B030D-6E8A-4147-A177-3AD203B41FA5}">
                      <a16:colId xmlns:a16="http://schemas.microsoft.com/office/drawing/2014/main" val="20000"/>
                    </a:ext>
                  </a:extLst>
                </a:gridCol>
                <a:gridCol w="2430780">
                  <a:extLst>
                    <a:ext uri="{9D8B030D-6E8A-4147-A177-3AD203B41FA5}">
                      <a16:colId xmlns:a16="http://schemas.microsoft.com/office/drawing/2014/main" val="20001"/>
                    </a:ext>
                  </a:extLst>
                </a:gridCol>
              </a:tblGrid>
              <a:tr h="3114675">
                <a:tc>
                  <a:txBody>
                    <a:bodyPr/>
                    <a:lstStyle/>
                    <a:p>
                      <a:pPr algn="ctr">
                        <a:lnSpc>
                          <a:spcPct val="115000"/>
                        </a:lnSpc>
                        <a:spcAft>
                          <a:spcPts val="0"/>
                        </a:spcAft>
                      </a:pPr>
                      <a:r>
                        <a:rPr lang="en-GB" sz="1100" dirty="0" smtClean="0">
                          <a:latin typeface="Calibri"/>
                          <a:ea typeface="Calibri"/>
                          <a:cs typeface="Times New Roman"/>
                        </a:rPr>
                        <a:t>5cm</a:t>
                      </a:r>
                      <a:endParaRPr lang="en-GB" sz="1100" dirty="0">
                        <a:latin typeface="Calibri"/>
                        <a:ea typeface="Calibri"/>
                        <a:cs typeface="Times New Roman"/>
                      </a:endParaRPr>
                    </a:p>
                    <a:p>
                      <a:pPr algn="ctr">
                        <a:lnSpc>
                          <a:spcPct val="115000"/>
                        </a:lnSpc>
                        <a:spcAft>
                          <a:spcPts val="1000"/>
                        </a:spcAft>
                      </a:pP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100" dirty="0">
                        <a:latin typeface="Calibri"/>
                        <a:ea typeface="Calibri"/>
                        <a:cs typeface="Times New Roman"/>
                      </a:endParaRPr>
                    </a:p>
                    <a:p>
                      <a:pPr algn="ctr">
                        <a:lnSpc>
                          <a:spcPct val="115000"/>
                        </a:lnSpc>
                        <a:spcAft>
                          <a:spcPts val="1000"/>
                        </a:spcAft>
                      </a:pP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9095">
                <a:tc gridSpan="2">
                  <a:txBody>
                    <a:bodyPr/>
                    <a:lstStyle/>
                    <a:p>
                      <a:pPr algn="r">
                        <a:lnSpc>
                          <a:spcPct val="115000"/>
                        </a:lnSpc>
                        <a:spcAft>
                          <a:spcPts val="0"/>
                        </a:spcAft>
                      </a:pPr>
                      <a:r>
                        <a:rPr lang="en-GB" sz="1100" dirty="0" smtClean="0">
                          <a:latin typeface="Calibri"/>
                          <a:ea typeface="Calibri"/>
                          <a:cs typeface="Times New Roman"/>
                        </a:rPr>
                        <a:t>4cm</a:t>
                      </a:r>
                      <a:endParaRPr lang="en-GB"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1"/>
                  </a:ext>
                </a:extLst>
              </a:tr>
            </a:tbl>
          </a:graphicData>
        </a:graphic>
      </p:graphicFrame>
      <p:sp>
        <p:nvSpPr>
          <p:cNvPr id="6149" name="Text Box 5"/>
          <p:cNvSpPr txBox="1">
            <a:spLocks noChangeArrowheads="1"/>
          </p:cNvSpPr>
          <p:nvPr/>
        </p:nvSpPr>
        <p:spPr bwMode="auto">
          <a:xfrm>
            <a:off x="0" y="76200"/>
            <a:ext cx="358775" cy="3667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8" name="Text Box 4"/>
          <p:cNvSpPr txBox="1">
            <a:spLocks noChangeArrowheads="1"/>
          </p:cNvSpPr>
          <p:nvPr/>
        </p:nvSpPr>
        <p:spPr bwMode="auto">
          <a:xfrm>
            <a:off x="147638" y="701675"/>
            <a:ext cx="522287" cy="3667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6" name="Text Box 2"/>
          <p:cNvSpPr txBox="1">
            <a:spLocks noChangeArrowheads="1"/>
          </p:cNvSpPr>
          <p:nvPr/>
        </p:nvSpPr>
        <p:spPr bwMode="auto">
          <a:xfrm>
            <a:off x="41275" y="19050"/>
            <a:ext cx="358775" cy="3286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3" name="AutoShape 9"/>
          <p:cNvSpPr>
            <a:spLocks/>
          </p:cNvSpPr>
          <p:nvPr/>
        </p:nvSpPr>
        <p:spPr bwMode="auto">
          <a:xfrm>
            <a:off x="6072198" y="4000504"/>
            <a:ext cx="2689225" cy="2428892"/>
          </a:xfrm>
          <a:prstGeom prst="borderCallout1">
            <a:avLst>
              <a:gd name="adj1" fmla="val 10417"/>
              <a:gd name="adj2" fmla="val -2833"/>
              <a:gd name="adj3" fmla="val 42209"/>
              <a:gd name="adj4" fmla="val -431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0" i="0" u="sng" strike="noStrike" cap="none" normalizeH="0" baseline="0" dirty="0" smtClean="0">
                <a:ln>
                  <a:noFill/>
                </a:ln>
                <a:solidFill>
                  <a:schemeClr val="tx1"/>
                </a:solidFill>
                <a:effectLst/>
                <a:latin typeface="Calibri" pitchFamily="34" charset="0"/>
                <a:cs typeface="Arial" pitchFamily="34" charset="0"/>
              </a:rPr>
              <a:t>Summary</a:t>
            </a:r>
          </a:p>
          <a:p>
            <a:pPr marL="0" marR="0" lvl="0" indent="0" algn="ctr" defTabSz="914400" rtl="0" eaLnBrk="1" fontAlgn="base" latinLnBrk="0" hangingPunct="1">
              <a:lnSpc>
                <a:spcPct val="100000"/>
              </a:lnSpc>
              <a:spcBef>
                <a:spcPct val="0"/>
              </a:spcBef>
              <a:spcAft>
                <a:spcPts val="1000"/>
              </a:spcAft>
              <a:buClrTx/>
              <a:buSzTx/>
              <a:buFontTx/>
              <a:buNone/>
              <a:tabLst/>
            </a:pPr>
            <a:r>
              <a:rPr lang="en-GB" dirty="0" smtClean="0">
                <a:latin typeface="Calibri" pitchFamily="34" charset="0"/>
                <a:cs typeface="Arial" pitchFamily="34" charset="0"/>
              </a:rPr>
              <a:t>Write down a mini summary of the notes which appear in the box above. This must be in your own words. Include all the key words and phrases.</a:t>
            </a:r>
            <a:endParaRPr kumimoji="0" lang="en-US" b="0" i="0" strike="noStrike" cap="none" normalizeH="0" baseline="0" dirty="0" smtClean="0">
              <a:ln>
                <a:noFill/>
              </a:ln>
              <a:solidFill>
                <a:schemeClr val="tx1"/>
              </a:solidFill>
              <a:effectLst/>
              <a:latin typeface="Arial" pitchFamily="34" charset="0"/>
              <a:cs typeface="Arial" pitchFamily="34" charset="0"/>
            </a:endParaRPr>
          </a:p>
        </p:txBody>
      </p:sp>
      <p:sp>
        <p:nvSpPr>
          <p:cNvPr id="6154" name="AutoShape 10"/>
          <p:cNvSpPr>
            <a:spLocks/>
          </p:cNvSpPr>
          <p:nvPr/>
        </p:nvSpPr>
        <p:spPr bwMode="auto">
          <a:xfrm>
            <a:off x="1071538" y="3357562"/>
            <a:ext cx="1601788" cy="2786082"/>
          </a:xfrm>
          <a:prstGeom prst="borderCallout1">
            <a:avLst>
              <a:gd name="adj1" fmla="val 3644"/>
              <a:gd name="adj2" fmla="val 104759"/>
              <a:gd name="adj3" fmla="val 9859"/>
              <a:gd name="adj4" fmla="val 13711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0" i="0" u="sng" strike="noStrike" cap="none" normalizeH="0" baseline="0" dirty="0" smtClean="0">
                <a:ln>
                  <a:noFill/>
                </a:ln>
                <a:solidFill>
                  <a:schemeClr val="tx1"/>
                </a:solidFill>
                <a:effectLst/>
                <a:latin typeface="Calibri" pitchFamily="34" charset="0"/>
                <a:cs typeface="Arial" pitchFamily="34" charset="0"/>
              </a:rPr>
              <a:t>Key points</a:t>
            </a:r>
            <a:endParaRPr kumimoji="0" lang="en-GB" b="0" i="0" u="sng" strike="noStrike" cap="none" normalizeH="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GB" baseline="0" dirty="0" smtClean="0">
                <a:latin typeface="Calibri" pitchFamily="34" charset="0"/>
                <a:cs typeface="Arial" pitchFamily="34" charset="0"/>
              </a:rPr>
              <a:t>Read</a:t>
            </a:r>
            <a:r>
              <a:rPr lang="en-GB" dirty="0" smtClean="0">
                <a:latin typeface="Calibri" pitchFamily="34" charset="0"/>
                <a:cs typeface="Arial" pitchFamily="34" charset="0"/>
              </a:rPr>
              <a:t> through the notes you have made. Write down the key words and key phrases in this section</a:t>
            </a:r>
            <a:endParaRPr kumimoji="0" lang="en-US" b="0" i="0" strike="noStrike" cap="none" normalizeH="0" baseline="0" dirty="0" smtClean="0">
              <a:ln>
                <a:noFill/>
              </a:ln>
              <a:solidFill>
                <a:schemeClr val="tx1"/>
              </a:solidFill>
              <a:effectLst/>
              <a:latin typeface="Arial" pitchFamily="34" charset="0"/>
              <a:cs typeface="Arial" pitchFamily="34" charset="0"/>
            </a:endParaRPr>
          </a:p>
        </p:txBody>
      </p:sp>
      <p:cxnSp>
        <p:nvCxnSpPr>
          <p:cNvPr id="6155" name="AutoShape 11"/>
          <p:cNvCxnSpPr>
            <a:cxnSpLocks noChangeShapeType="1"/>
          </p:cNvCxnSpPr>
          <p:nvPr/>
        </p:nvCxnSpPr>
        <p:spPr bwMode="auto">
          <a:xfrm>
            <a:off x="3000364" y="1643050"/>
            <a:ext cx="430213" cy="0"/>
          </a:xfrm>
          <a:prstGeom prst="straightConnector1">
            <a:avLst/>
          </a:prstGeom>
          <a:noFill/>
          <a:ln w="9525">
            <a:solidFill>
              <a:srgbClr val="000000"/>
            </a:solidFill>
            <a:round/>
            <a:headEnd type="triangle" w="med" len="med"/>
            <a:tailEnd type="triangle" w="med" len="med"/>
          </a:ln>
        </p:spPr>
      </p:cxnSp>
      <p:cxnSp>
        <p:nvCxnSpPr>
          <p:cNvPr id="6156" name="AutoShape 12"/>
          <p:cNvCxnSpPr>
            <a:cxnSpLocks noChangeShapeType="1"/>
          </p:cNvCxnSpPr>
          <p:nvPr/>
        </p:nvCxnSpPr>
        <p:spPr bwMode="auto">
          <a:xfrm rot="5400000">
            <a:off x="5751521" y="5035561"/>
            <a:ext cx="357190" cy="1588"/>
          </a:xfrm>
          <a:prstGeom prst="straightConnector1">
            <a:avLst/>
          </a:prstGeom>
          <a:noFill/>
          <a:ln w="9525">
            <a:solidFill>
              <a:srgbClr val="000000"/>
            </a:solidFill>
            <a:round/>
            <a:headEnd type="triangle" w="med" len="med"/>
            <a:tailEnd type="triangle" w="med" len="med"/>
          </a:ln>
        </p:spPr>
      </p:cxnSp>
      <p:sp>
        <p:nvSpPr>
          <p:cNvPr id="21" name="Rectangle 20"/>
          <p:cNvSpPr/>
          <p:nvPr/>
        </p:nvSpPr>
        <p:spPr>
          <a:xfrm>
            <a:off x="3500430" y="1428736"/>
            <a:ext cx="2643206" cy="3571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Blank A4 Paper</a:t>
            </a:r>
            <a:endParaRPr lang="en-GB" dirty="0">
              <a:solidFill>
                <a:schemeClr val="tx1"/>
              </a:solidFill>
            </a:endParaRPr>
          </a:p>
        </p:txBody>
      </p:sp>
      <p:sp>
        <p:nvSpPr>
          <p:cNvPr id="22" name="AutoShape 9"/>
          <p:cNvSpPr>
            <a:spLocks/>
          </p:cNvSpPr>
          <p:nvPr/>
        </p:nvSpPr>
        <p:spPr bwMode="auto">
          <a:xfrm>
            <a:off x="6286512" y="2143116"/>
            <a:ext cx="2689225" cy="1714512"/>
          </a:xfrm>
          <a:prstGeom prst="borderCallout1">
            <a:avLst>
              <a:gd name="adj1" fmla="val 10417"/>
              <a:gd name="adj2" fmla="val -2833"/>
              <a:gd name="adj3" fmla="val 42209"/>
              <a:gd name="adj4" fmla="val -431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0" i="0" u="sng" strike="noStrike" cap="none" normalizeH="0" baseline="0" dirty="0" smtClean="0">
                <a:ln>
                  <a:noFill/>
                </a:ln>
                <a:solidFill>
                  <a:schemeClr val="tx1"/>
                </a:solidFill>
                <a:effectLst/>
                <a:latin typeface="Calibri" pitchFamily="34" charset="0"/>
                <a:cs typeface="Arial" pitchFamily="34" charset="0"/>
              </a:rPr>
              <a:t>Key questions</a:t>
            </a:r>
          </a:p>
          <a:p>
            <a:pPr marL="0" marR="0" lvl="0" indent="0" algn="ctr" defTabSz="914400" rtl="0" eaLnBrk="1" fontAlgn="base" latinLnBrk="0" hangingPunct="1">
              <a:lnSpc>
                <a:spcPct val="100000"/>
              </a:lnSpc>
              <a:spcBef>
                <a:spcPct val="0"/>
              </a:spcBef>
              <a:spcAft>
                <a:spcPts val="1000"/>
              </a:spcAft>
              <a:buClrTx/>
              <a:buSzTx/>
              <a:buFontTx/>
              <a:buNone/>
              <a:tabLst/>
            </a:pPr>
            <a:r>
              <a:rPr lang="en-GB" dirty="0" smtClean="0">
                <a:latin typeface="Calibri" pitchFamily="34" charset="0"/>
                <a:cs typeface="Arial" pitchFamily="34" charset="0"/>
              </a:rPr>
              <a:t>Look at the key words and key phrases. Devise some questions linked to them. Write them on this sheet.</a:t>
            </a:r>
          </a:p>
        </p:txBody>
      </p:sp>
      <p:cxnSp>
        <p:nvCxnSpPr>
          <p:cNvPr id="16" name="Straight Arrow Connector 15"/>
          <p:cNvCxnSpPr>
            <a:stCxn id="6153" idx="3"/>
            <a:endCxn id="23" idx="2"/>
          </p:cNvCxnSpPr>
          <p:nvPr/>
        </p:nvCxnSpPr>
        <p:spPr>
          <a:xfrm rot="5400000" flipH="1" flipV="1">
            <a:off x="7262430" y="3440505"/>
            <a:ext cx="714380" cy="4056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1250133" y="2750339"/>
            <a:ext cx="857256" cy="3571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152" name="AutoShape 8"/>
          <p:cNvSpPr>
            <a:spLocks/>
          </p:cNvSpPr>
          <p:nvPr/>
        </p:nvSpPr>
        <p:spPr bwMode="auto">
          <a:xfrm>
            <a:off x="7358082" y="1357298"/>
            <a:ext cx="1600200" cy="1714512"/>
          </a:xfrm>
          <a:prstGeom prst="borderCallout1">
            <a:avLst>
              <a:gd name="adj1" fmla="val 2880"/>
              <a:gd name="adj2" fmla="val -4759"/>
              <a:gd name="adj3" fmla="val 57716"/>
              <a:gd name="adj4" fmla="val -14188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u="sng" dirty="0" smtClean="0">
                <a:latin typeface="Calibri" pitchFamily="34" charset="0"/>
                <a:cs typeface="Arial" pitchFamily="34" charset="0"/>
              </a:rPr>
              <a:t>Notes</a:t>
            </a:r>
          </a:p>
          <a:p>
            <a:pPr marL="0" marR="0" lvl="0" indent="0" algn="ctr" defTabSz="914400" rtl="0" eaLnBrk="1" fontAlgn="base" latinLnBrk="0" hangingPunct="1">
              <a:lnSpc>
                <a:spcPct val="100000"/>
              </a:lnSpc>
              <a:spcBef>
                <a:spcPct val="0"/>
              </a:spcBef>
              <a:spcAft>
                <a:spcPts val="1000"/>
              </a:spcAft>
              <a:buClrTx/>
              <a:buSzTx/>
              <a:buFontTx/>
              <a:buNone/>
              <a:tabLst/>
            </a:pPr>
            <a:r>
              <a:rPr lang="en-GB" dirty="0" smtClean="0">
                <a:latin typeface="Calibri" pitchFamily="34" charset="0"/>
                <a:cs typeface="Arial" pitchFamily="34" charset="0"/>
              </a:rPr>
              <a:t>Write the revision notes in this space here</a:t>
            </a:r>
            <a:endParaRPr kumimoji="0" lang="en-US" b="0" i="0"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2"/>
          <p:cNvSpPr/>
          <p:nvPr/>
        </p:nvSpPr>
        <p:spPr>
          <a:xfrm>
            <a:off x="6929454" y="2214554"/>
            <a:ext cx="1785950" cy="1071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Transfer your summary onto a cue card</a:t>
            </a:r>
            <a:endParaRPr lang="en-GB" dirty="0">
              <a:solidFill>
                <a:schemeClr val="tx1"/>
              </a:solidFill>
            </a:endParaRPr>
          </a:p>
        </p:txBody>
      </p:sp>
      <p:sp>
        <p:nvSpPr>
          <p:cNvPr id="18" name="Title 1"/>
          <p:cNvSpPr txBox="1">
            <a:spLocks/>
          </p:cNvSpPr>
          <p:nvPr/>
        </p:nvSpPr>
        <p:spPr>
          <a:xfrm>
            <a:off x="740759" y="94203"/>
            <a:ext cx="7704856" cy="1325563"/>
          </a:xfrm>
          <a:prstGeom prst="rect">
            <a:avLst/>
          </a:prstGeom>
        </p:spPr>
        <p:style>
          <a:lnRef idx="2">
            <a:schemeClr val="accent5"/>
          </a:lnRef>
          <a:fillRef idx="1">
            <a:schemeClr val="lt1"/>
          </a:fillRef>
          <a:effectRef idx="0">
            <a:schemeClr val="accent5"/>
          </a:effectRef>
          <a:fontRef idx="minor">
            <a:schemeClr val="dk1"/>
          </a:fontRef>
        </p:style>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dk1"/>
                </a:solidFill>
                <a:effectLst>
                  <a:outerShdw blurRad="114300" dist="101600" dir="27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dirty="0" smtClean="0">
                <a:latin typeface="+mj-lt"/>
              </a:rPr>
              <a:t>How to revise ‘actively’</a:t>
            </a:r>
          </a:p>
          <a:p>
            <a:r>
              <a:rPr lang="en-GB" sz="3600" dirty="0" smtClean="0">
                <a:latin typeface="+mj-lt"/>
              </a:rPr>
              <a:t>The Cornell System</a:t>
            </a:r>
            <a:endParaRPr lang="en-GB" sz="3600" dirty="0">
              <a:latin typeface="+mj-lt"/>
            </a:endParaRPr>
          </a:p>
        </p:txBody>
      </p:sp>
      <p:pic>
        <p:nvPicPr>
          <p:cNvPr id="20"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25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2000"/>
                                        <p:tgtEl>
                                          <p:spTgt spid="6152"/>
                                        </p:tgtEl>
                                      </p:cBhvr>
                                    </p:animEffect>
                                    <p:set>
                                      <p:cBhvr>
                                        <p:cTn id="21" dur="1" fill="hold">
                                          <p:stCondLst>
                                            <p:cond delay="1999"/>
                                          </p:stCondLst>
                                        </p:cTn>
                                        <p:tgtEl>
                                          <p:spTgt spid="615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6153"/>
                                        </p:tgtEl>
                                      </p:cBhvr>
                                    </p:animEffect>
                                    <p:set>
                                      <p:cBhvr>
                                        <p:cTn id="24" dur="1" fill="hold">
                                          <p:stCondLst>
                                            <p:cond delay="1999"/>
                                          </p:stCondLst>
                                        </p:cTn>
                                        <p:tgtEl>
                                          <p:spTgt spid="615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6154"/>
                                        </p:tgtEl>
                                      </p:cBhvr>
                                    </p:animEffect>
                                    <p:set>
                                      <p:cBhvr>
                                        <p:cTn id="27" dur="1" fill="hold">
                                          <p:stCondLst>
                                            <p:cond delay="1999"/>
                                          </p:stCondLst>
                                        </p:cTn>
                                        <p:tgtEl>
                                          <p:spTgt spid="615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0" presetClass="exit" presetSubtype="0" fill="hold" grpId="1" nodeType="withEffect">
                                  <p:stCondLst>
                                    <p:cond delay="0"/>
                                  </p:stCondLst>
                                  <p:childTnLst>
                                    <p:animEffect transition="out" filter="fade">
                                      <p:cBhvr>
                                        <p:cTn id="37" dur="2000"/>
                                        <p:tgtEl>
                                          <p:spTgt spid="22"/>
                                        </p:tgtEl>
                                      </p:cBhvr>
                                    </p:animEffect>
                                    <p:set>
                                      <p:cBhvr>
                                        <p:cTn id="38" dur="1" fill="hold">
                                          <p:stCondLst>
                                            <p:cond delay="1999"/>
                                          </p:stCondLst>
                                        </p:cTn>
                                        <p:tgtEl>
                                          <p:spTgt spid="2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21"/>
                                        </p:tgtEl>
                                      </p:cBhvr>
                                    </p:animEffect>
                                    <p:set>
                                      <p:cBhvr>
                                        <p:cTn id="41" dur="1" fill="hold">
                                          <p:stCondLst>
                                            <p:cond delay="1999"/>
                                          </p:stCondLst>
                                        </p:cTn>
                                        <p:tgtEl>
                                          <p:spTgt spid="21"/>
                                        </p:tgtEl>
                                        <p:attrNameLst>
                                          <p:attrName>style.visibility</p:attrName>
                                        </p:attrNameLst>
                                      </p:cBhvr>
                                      <p:to>
                                        <p:strVal val="hidden"/>
                                      </p:to>
                                    </p:set>
                                  </p:childTnLst>
                                </p:cTn>
                              </p:par>
                              <p:par>
                                <p:cTn id="42" presetID="1" presetClass="entr" presetSubtype="0" fill="hold" grpId="1" nodeType="withEffect">
                                  <p:stCondLst>
                                    <p:cond delay="0"/>
                                  </p:stCondLst>
                                  <p:childTnLst>
                                    <p:set>
                                      <p:cBhvr>
                                        <p:cTn id="43" dur="1" fill="hold">
                                          <p:stCondLst>
                                            <p:cond delay="0"/>
                                          </p:stCondLst>
                                        </p:cTn>
                                        <p:tgtEl>
                                          <p:spTgt spid="615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615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3" grpId="1" animBg="1"/>
      <p:bldP spid="6154" grpId="0" animBg="1"/>
      <p:bldP spid="6154" grpId="1" animBg="1"/>
      <p:bldP spid="21" grpId="0" animBg="1"/>
      <p:bldP spid="21" grpId="1" animBg="1"/>
      <p:bldP spid="22" grpId="0" animBg="1"/>
      <p:bldP spid="22" grpId="1" animBg="1"/>
      <p:bldP spid="615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94974" y="960589"/>
            <a:ext cx="8960285" cy="5040161"/>
          </a:xfrm>
          <a:prstGeom prst="rect">
            <a:avLst/>
          </a:prstGeom>
        </p:spPr>
      </p:pic>
      <p:sp>
        <p:nvSpPr>
          <p:cNvPr id="7" name="Rectangle 6"/>
          <p:cNvSpPr/>
          <p:nvPr/>
        </p:nvSpPr>
        <p:spPr>
          <a:xfrm>
            <a:off x="3654468" y="1223636"/>
            <a:ext cx="300625" cy="84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p:cNvSpPr/>
          <p:nvPr/>
        </p:nvSpPr>
        <p:spPr>
          <a:xfrm>
            <a:off x="5477006" y="3527643"/>
            <a:ext cx="3616890" cy="1052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extBox 8"/>
          <p:cNvSpPr txBox="1"/>
          <p:nvPr/>
        </p:nvSpPr>
        <p:spPr>
          <a:xfrm>
            <a:off x="5477006" y="3527641"/>
            <a:ext cx="3616890" cy="784830"/>
          </a:xfrm>
          <a:prstGeom prst="rect">
            <a:avLst/>
          </a:prstGeom>
          <a:noFill/>
        </p:spPr>
        <p:txBody>
          <a:bodyPr wrap="square" rtlCol="0">
            <a:spAutoFit/>
          </a:bodyPr>
          <a:lstStyle/>
          <a:p>
            <a:r>
              <a:rPr lang="en-GB" sz="1500" dirty="0"/>
              <a:t>This student is making excellent progress in all of their subjects,  this is their behaviour log record since August.</a:t>
            </a:r>
          </a:p>
        </p:txBody>
      </p:sp>
      <p:sp>
        <p:nvSpPr>
          <p:cNvPr id="10" name="Rectangle 9"/>
          <p:cNvSpPr/>
          <p:nvPr/>
        </p:nvSpPr>
        <p:spPr>
          <a:xfrm>
            <a:off x="225469" y="2369767"/>
            <a:ext cx="432148" cy="168396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p:cNvSpPr/>
          <p:nvPr/>
        </p:nvSpPr>
        <p:spPr>
          <a:xfrm>
            <a:off x="94973" y="5751796"/>
            <a:ext cx="9003083" cy="248955"/>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350"/>
          </a:p>
        </p:txBody>
      </p:sp>
      <p:pic>
        <p:nvPicPr>
          <p:cNvPr id="12" name="Picture 11"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042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06680" y="923012"/>
            <a:ext cx="8840939" cy="4932124"/>
          </a:xfrm>
          <a:prstGeom prst="rect">
            <a:avLst/>
          </a:prstGeom>
        </p:spPr>
      </p:pic>
      <p:sp>
        <p:nvSpPr>
          <p:cNvPr id="5" name="Rectangle 4"/>
          <p:cNvSpPr/>
          <p:nvPr/>
        </p:nvSpPr>
        <p:spPr>
          <a:xfrm>
            <a:off x="3748414" y="1054535"/>
            <a:ext cx="375781" cy="169101"/>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p:cNvSpPr/>
          <p:nvPr/>
        </p:nvSpPr>
        <p:spPr>
          <a:xfrm>
            <a:off x="385175" y="2313401"/>
            <a:ext cx="535488" cy="162525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p:cNvSpPr/>
          <p:nvPr/>
        </p:nvSpPr>
        <p:spPr>
          <a:xfrm>
            <a:off x="206680" y="5535722"/>
            <a:ext cx="8937320" cy="31941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p:nvSpPr>
        <p:spPr>
          <a:xfrm>
            <a:off x="4227535" y="3769551"/>
            <a:ext cx="3015641" cy="1202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This student is making just below expected progress – all of the negative entries are for a lack of homework.</a:t>
            </a:r>
          </a:p>
        </p:txBody>
      </p:sp>
      <p:pic>
        <p:nvPicPr>
          <p:cNvPr id="10" name="Picture 9"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974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73062" y="857250"/>
            <a:ext cx="9217062" cy="5143500"/>
          </a:xfrm>
          <a:prstGeom prst="rect">
            <a:avLst/>
          </a:prstGeom>
        </p:spPr>
      </p:pic>
      <p:sp>
        <p:nvSpPr>
          <p:cNvPr id="5" name="Rectangle 4"/>
          <p:cNvSpPr/>
          <p:nvPr/>
        </p:nvSpPr>
        <p:spPr>
          <a:xfrm>
            <a:off x="3532341" y="1094918"/>
            <a:ext cx="366386" cy="92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p:cNvSpPr/>
          <p:nvPr/>
        </p:nvSpPr>
        <p:spPr>
          <a:xfrm>
            <a:off x="55585" y="2399110"/>
            <a:ext cx="573065" cy="1418573"/>
          </a:xfrm>
          <a:prstGeom prst="rect">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350"/>
          </a:p>
        </p:txBody>
      </p:sp>
      <p:sp>
        <p:nvSpPr>
          <p:cNvPr id="7" name="Rectangle 6"/>
          <p:cNvSpPr/>
          <p:nvPr/>
        </p:nvSpPr>
        <p:spPr>
          <a:xfrm>
            <a:off x="68893" y="5789374"/>
            <a:ext cx="9075107" cy="21137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350"/>
          </a:p>
        </p:txBody>
      </p:sp>
      <p:sp>
        <p:nvSpPr>
          <p:cNvPr id="8" name="Rectangle 7"/>
          <p:cNvSpPr/>
          <p:nvPr/>
        </p:nvSpPr>
        <p:spPr>
          <a:xfrm>
            <a:off x="3715533" y="4408378"/>
            <a:ext cx="3367936" cy="1193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TextBox 8"/>
          <p:cNvSpPr txBox="1"/>
          <p:nvPr/>
        </p:nvSpPr>
        <p:spPr>
          <a:xfrm>
            <a:off x="3898726" y="4521113"/>
            <a:ext cx="3184742" cy="784830"/>
          </a:xfrm>
          <a:prstGeom prst="rect">
            <a:avLst/>
          </a:prstGeom>
          <a:noFill/>
        </p:spPr>
        <p:txBody>
          <a:bodyPr wrap="square" rtlCol="0">
            <a:spAutoFit/>
          </a:bodyPr>
          <a:lstStyle/>
          <a:p>
            <a:r>
              <a:rPr lang="en-GB" sz="1500" dirty="0"/>
              <a:t>This student is making below expected progress. This is their behaviour record.  </a:t>
            </a:r>
          </a:p>
        </p:txBody>
      </p:sp>
      <p:sp>
        <p:nvSpPr>
          <p:cNvPr id="10" name="Rectangle 9"/>
          <p:cNvSpPr/>
          <p:nvPr/>
        </p:nvSpPr>
        <p:spPr>
          <a:xfrm>
            <a:off x="3532340" y="1007563"/>
            <a:ext cx="366386" cy="8735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1480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81064250"/>
              </p:ext>
            </p:extLst>
          </p:nvPr>
        </p:nvGraphicFramePr>
        <p:xfrm>
          <a:off x="879068" y="404664"/>
          <a:ext cx="7488832" cy="5906517"/>
        </p:xfrm>
        <a:graphic>
          <a:graphicData uri="http://schemas.openxmlformats.org/drawingml/2006/table">
            <a:tbl>
              <a:tblPr firstRow="1" firstCol="1" bandRow="1">
                <a:tableStyleId>{5C22544A-7EE6-4342-B048-85BDC9FD1C3A}</a:tableStyleId>
              </a:tblPr>
              <a:tblGrid>
                <a:gridCol w="7488832">
                  <a:extLst>
                    <a:ext uri="{9D8B030D-6E8A-4147-A177-3AD203B41FA5}">
                      <a16:colId xmlns:a16="http://schemas.microsoft.com/office/drawing/2014/main" val="20000"/>
                    </a:ext>
                  </a:extLst>
                </a:gridCol>
              </a:tblGrid>
              <a:tr h="999237">
                <a:tc>
                  <a:txBody>
                    <a:bodyPr/>
                    <a:lstStyle/>
                    <a:p>
                      <a:pPr marL="57785" marR="57785" algn="ctr">
                        <a:spcAft>
                          <a:spcPts val="0"/>
                        </a:spcAft>
                      </a:pPr>
                      <a:r>
                        <a:rPr lang="en-US" sz="1500" u="none" strike="noStrike" dirty="0">
                          <a:solidFill>
                            <a:schemeClr val="tx1"/>
                          </a:solidFill>
                          <a:effectLst/>
                          <a:latin typeface="Calibri" panose="020F0502020204030204" pitchFamily="34" charset="0"/>
                        </a:rPr>
                        <a:t> </a:t>
                      </a:r>
                      <a:endParaRPr lang="en-GB" sz="1100" dirty="0">
                        <a:solidFill>
                          <a:schemeClr val="tx1"/>
                        </a:solidFill>
                        <a:effectLst/>
                        <a:latin typeface="Calibri" panose="020F0502020204030204" pitchFamily="34" charset="0"/>
                      </a:endParaRPr>
                    </a:p>
                    <a:p>
                      <a:pPr marL="57785" marR="57785" algn="ctr">
                        <a:spcAft>
                          <a:spcPts val="0"/>
                        </a:spcAft>
                      </a:pPr>
                      <a:r>
                        <a:rPr lang="en-US" sz="3200" u="none" cap="small" baseline="0" dirty="0">
                          <a:solidFill>
                            <a:schemeClr val="tx1"/>
                          </a:solidFill>
                          <a:effectLst/>
                          <a:latin typeface="Calibri" panose="020F0502020204030204" pitchFamily="34" charset="0"/>
                        </a:rPr>
                        <a:t>GCSE Examinations - </a:t>
                      </a:r>
                      <a:r>
                        <a:rPr lang="en-US" sz="3200" u="none" cap="small" baseline="0" dirty="0" smtClean="0">
                          <a:solidFill>
                            <a:schemeClr val="tx1"/>
                          </a:solidFill>
                          <a:effectLst/>
                          <a:latin typeface="Calibri" panose="020F0502020204030204" pitchFamily="34" charset="0"/>
                        </a:rPr>
                        <a:t>2017</a:t>
                      </a:r>
                      <a:endParaRPr lang="en-GB" sz="3200" u="none" cap="small" baseline="0" dirty="0">
                        <a:solidFill>
                          <a:schemeClr val="tx1"/>
                        </a:solidFill>
                        <a:effectLst/>
                        <a:latin typeface="Calibri" panose="020F0502020204030204" pitchFamily="34" charset="0"/>
                      </a:endParaRPr>
                    </a:p>
                    <a:p>
                      <a:pPr marL="57785" marR="57785" algn="ctr">
                        <a:spcAft>
                          <a:spcPts val="0"/>
                        </a:spcAft>
                      </a:pPr>
                      <a:r>
                        <a:rPr lang="en-US" sz="1500" u="none" strike="noStrike" cap="small" baseline="0" dirty="0">
                          <a:solidFill>
                            <a:schemeClr val="tx1"/>
                          </a:solidFill>
                          <a:effectLst/>
                          <a:latin typeface="Calibri" panose="020F0502020204030204" pitchFamily="34" charset="0"/>
                        </a:rPr>
                        <a:t> </a:t>
                      </a:r>
                      <a:endParaRPr lang="en-GB" sz="1100" cap="small" baseline="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0"/>
                  </a:ext>
                </a:extLst>
              </a:tr>
              <a:tr h="1161003">
                <a:tc>
                  <a:txBody>
                    <a:bodyPr/>
                    <a:lstStyle/>
                    <a:p>
                      <a:pPr marL="57785" marR="57785" algn="ctr">
                        <a:spcAft>
                          <a:spcPts val="0"/>
                        </a:spcAft>
                      </a:pPr>
                      <a:r>
                        <a:rPr lang="en-US" sz="1400" dirty="0">
                          <a:solidFill>
                            <a:schemeClr val="tx1"/>
                          </a:solidFill>
                          <a:effectLst/>
                          <a:latin typeface="Calibri" panose="020F0502020204030204" pitchFamily="34" charset="0"/>
                        </a:rPr>
                        <a:t> </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Morning exams start at 9.15am – Afternoon exams start at 1.45pm unless otherwise stated. </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Please arrive 15 minutes before the scheduled start time.</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See practical exam poster for confirmed dates and times of when all practical exams are taking </a:t>
                      </a:r>
                      <a:r>
                        <a:rPr lang="en-US" sz="1400" dirty="0" smtClean="0">
                          <a:solidFill>
                            <a:schemeClr val="tx1"/>
                          </a:solidFill>
                          <a:effectLst/>
                          <a:latin typeface="Calibri" panose="020F0502020204030204" pitchFamily="34" charset="0"/>
                        </a:rPr>
                        <a:t>place</a:t>
                      </a: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US" sz="1400" dirty="0" smtClean="0">
                        <a:solidFill>
                          <a:schemeClr val="tx1"/>
                        </a:solidFill>
                        <a:effectLst/>
                        <a:latin typeface="Calibri" panose="020F0502020204030204" pitchFamily="34" charset="0"/>
                        <a:ea typeface="Calibri"/>
                        <a:cs typeface="Times New Roman"/>
                      </a:endParaRPr>
                    </a:p>
                    <a:p>
                      <a:pPr marL="57785" marR="57785" algn="ctr">
                        <a:spcAft>
                          <a:spcPts val="0"/>
                        </a:spcAft>
                      </a:pPr>
                      <a:endParaRPr lang="en-GB" sz="140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2483768" y="6488668"/>
            <a:ext cx="6048672" cy="369332"/>
          </a:xfrm>
          <a:prstGeom prst="rect">
            <a:avLst/>
          </a:prstGeom>
          <a:noFill/>
        </p:spPr>
        <p:txBody>
          <a:bodyPr wrap="square" rtlCol="0">
            <a:spAutoFit/>
          </a:bodyPr>
          <a:lstStyle/>
          <a:p>
            <a:pPr algn="r"/>
            <a:r>
              <a:rPr lang="en-GB" dirty="0" smtClean="0">
                <a:latin typeface="Calibri" panose="020F0502020204030204" pitchFamily="34" charset="0"/>
              </a:rPr>
              <a:t>Continued/………….</a:t>
            </a:r>
            <a:endParaRPr lang="en-GB" dirty="0">
              <a:latin typeface="Calibri" panose="020F0502020204030204" pitchFamily="34" charset="0"/>
            </a:endParaRPr>
          </a:p>
        </p:txBody>
      </p:sp>
      <p:pic>
        <p:nvPicPr>
          <p:cNvPr id="5" name="Picture 14" descr="Fulston Crest"/>
          <p:cNvPicPr>
            <a:picLocks noChangeAspect="1" noChangeArrowheads="1"/>
          </p:cNvPicPr>
          <p:nvPr/>
        </p:nvPicPr>
        <p:blipFill>
          <a:blip r:embed="rId2" cstate="print"/>
          <a:srcRect l="28195" t="32680" r="15790"/>
          <a:stretch>
            <a:fillRect/>
          </a:stretch>
        </p:blipFill>
        <p:spPr bwMode="auto">
          <a:xfrm>
            <a:off x="7884367" y="206052"/>
            <a:ext cx="967067" cy="1011778"/>
          </a:xfrm>
          <a:prstGeom prst="rect">
            <a:avLst/>
          </a:prstGeom>
          <a:noFill/>
          <a:ln w="9525">
            <a:noFill/>
            <a:miter lim="800000"/>
            <a:headEnd/>
            <a:tailEnd/>
          </a:ln>
        </p:spPr>
      </p:pic>
      <p:pic>
        <p:nvPicPr>
          <p:cNvPr id="6"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45694887"/>
              </p:ext>
            </p:extLst>
          </p:nvPr>
        </p:nvGraphicFramePr>
        <p:xfrm>
          <a:off x="1187624" y="2564904"/>
          <a:ext cx="6912769" cy="3708400"/>
        </p:xfrm>
        <a:graphic>
          <a:graphicData uri="http://schemas.openxmlformats.org/drawingml/2006/table">
            <a:tbl>
              <a:tblPr firstRow="1" bandRow="1">
                <a:tableStyleId>{5C22544A-7EE6-4342-B048-85BDC9FD1C3A}</a:tableStyleId>
              </a:tblPr>
              <a:tblGrid>
                <a:gridCol w="1382554">
                  <a:extLst>
                    <a:ext uri="{9D8B030D-6E8A-4147-A177-3AD203B41FA5}">
                      <a16:colId xmlns:a16="http://schemas.microsoft.com/office/drawing/2014/main" val="1283324745"/>
                    </a:ext>
                  </a:extLst>
                </a:gridCol>
                <a:gridCol w="2793910">
                  <a:extLst>
                    <a:ext uri="{9D8B030D-6E8A-4147-A177-3AD203B41FA5}">
                      <a16:colId xmlns:a16="http://schemas.microsoft.com/office/drawing/2014/main" val="3181975203"/>
                    </a:ext>
                  </a:extLst>
                </a:gridCol>
                <a:gridCol w="936104">
                  <a:extLst>
                    <a:ext uri="{9D8B030D-6E8A-4147-A177-3AD203B41FA5}">
                      <a16:colId xmlns:a16="http://schemas.microsoft.com/office/drawing/2014/main" val="2993122446"/>
                    </a:ext>
                  </a:extLst>
                </a:gridCol>
                <a:gridCol w="1143393">
                  <a:extLst>
                    <a:ext uri="{9D8B030D-6E8A-4147-A177-3AD203B41FA5}">
                      <a16:colId xmlns:a16="http://schemas.microsoft.com/office/drawing/2014/main" val="2383286530"/>
                    </a:ext>
                  </a:extLst>
                </a:gridCol>
                <a:gridCol w="656808">
                  <a:extLst>
                    <a:ext uri="{9D8B030D-6E8A-4147-A177-3AD203B41FA5}">
                      <a16:colId xmlns:a16="http://schemas.microsoft.com/office/drawing/2014/main" val="963223990"/>
                    </a:ext>
                  </a:extLst>
                </a:gridCol>
              </a:tblGrid>
              <a:tr h="37084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Date</a:t>
                      </a:r>
                    </a:p>
                  </a:txBody>
                  <a:tcPr marL="68580" marR="68580" marT="0" marB="0"/>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Subject</a:t>
                      </a:r>
                    </a:p>
                  </a:txBody>
                  <a:tcPr marL="68580" marR="68580" marT="0" marB="0"/>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Code</a:t>
                      </a: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Duration</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am/pm</a:t>
                      </a:r>
                    </a:p>
                  </a:txBody>
                  <a:tcPr marL="68580" marR="68580" marT="0" marB="0"/>
                </a:tc>
                <a:extLst>
                  <a:ext uri="{0D108BD9-81ED-4DB2-BD59-A6C34878D82A}">
                    <a16:rowId xmlns:a16="http://schemas.microsoft.com/office/drawing/2014/main" val="1007631976"/>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TBA</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Drama Preparation Day</a:t>
                      </a:r>
                    </a:p>
                  </a:txBody>
                  <a:tcPr marL="68580" marR="68580" marT="0" marB="0" anchor="ctr"/>
                </a:tc>
                <a:tc>
                  <a:txBody>
                    <a:bodyPr/>
                    <a:lstStyle/>
                    <a:p>
                      <a:pPr>
                        <a:lnSpc>
                          <a:spcPct val="107000"/>
                        </a:lnSpc>
                        <a:spcAft>
                          <a:spcPts val="0"/>
                        </a:spcAft>
                      </a:pPr>
                      <a:r>
                        <a:rPr lang="en-GB" sz="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625127767"/>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TBA</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Drama Preview performance</a:t>
                      </a:r>
                    </a:p>
                  </a:txBody>
                  <a:tcPr marL="68580" marR="68580" marT="0" marB="0" anchor="ctr"/>
                </a:tc>
                <a:tc>
                  <a:txBody>
                    <a:bodyPr/>
                    <a:lstStyle/>
                    <a:p>
                      <a:pPr>
                        <a:lnSpc>
                          <a:spcPct val="107000"/>
                        </a:lnSpc>
                        <a:spcAft>
                          <a:spcPts val="0"/>
                        </a:spcAft>
                      </a:pPr>
                      <a:r>
                        <a:rPr lang="en-GB" sz="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512547184"/>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TBA</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Drama Performance</a:t>
                      </a:r>
                    </a:p>
                  </a:txBody>
                  <a:tcPr marL="68580" marR="68580" marT="0" marB="0" anchor="ctr"/>
                </a:tc>
                <a:tc>
                  <a:txBody>
                    <a:bodyPr/>
                    <a:lstStyle/>
                    <a:p>
                      <a:pPr>
                        <a:lnSpc>
                          <a:spcPct val="107000"/>
                        </a:lnSpc>
                        <a:spcAft>
                          <a:spcPts val="0"/>
                        </a:spcAft>
                      </a:pPr>
                      <a:r>
                        <a:rPr lang="en-GB" sz="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81374811"/>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TBA</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Music Final Performance</a:t>
                      </a:r>
                    </a:p>
                  </a:txBody>
                  <a:tcPr marL="68580" marR="68580" marT="0" marB="0" anchor="ctr"/>
                </a:tc>
                <a:tc>
                  <a:txBody>
                    <a:bodyPr/>
                    <a:lstStyle/>
                    <a:p>
                      <a:pPr>
                        <a:lnSpc>
                          <a:spcPct val="107000"/>
                        </a:lnSpc>
                        <a:spcAft>
                          <a:spcPts val="0"/>
                        </a:spcAft>
                      </a:pPr>
                      <a:r>
                        <a:rPr lang="en-GB" sz="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en-GB" sz="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174101602"/>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Wednesday 22</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nd</a:t>
                      </a:r>
                      <a:r>
                        <a:rPr lang="en-GB" sz="1100">
                          <a:effectLst/>
                          <a:latin typeface="Calibri" panose="020F0502020204030204" pitchFamily="34" charset="0"/>
                          <a:ea typeface="Calibri" panose="020F0502020204030204" pitchFamily="34" charset="0"/>
                          <a:cs typeface="Times New Roman" panose="02020603050405020304" pitchFamily="18" charset="0"/>
                        </a:rPr>
                        <a:t> February</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Physical Education Analysis of Performance interviews</a:t>
                      </a:r>
                    </a:p>
                  </a:txBody>
                  <a:tcPr marL="68580" marR="68580" marT="0" marB="0" anchor="ctr"/>
                </a:tc>
                <a:tc>
                  <a:txBody>
                    <a:bodyPr/>
                    <a:lstStyle/>
                    <a:p>
                      <a:pPr>
                        <a:lnSpc>
                          <a:spcPct val="107000"/>
                        </a:lnSpc>
                        <a:spcAft>
                          <a:spcPts val="0"/>
                        </a:spcAft>
                      </a:pPr>
                      <a:r>
                        <a:rPr lang="en-GB" sz="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en-GB" sz="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en-GB" sz="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317719256"/>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28</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&amp; 29</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February</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Physical Education Moderation</a:t>
                      </a:r>
                    </a:p>
                  </a:txBody>
                  <a:tcPr marL="68580" marR="68580" marT="0" marB="0" anchor="ct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4269114436"/>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16</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&amp; 17</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March</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Art &amp; Textiles Preparation Days</a:t>
                      </a:r>
                    </a:p>
                  </a:txBody>
                  <a:tcPr marL="68580" marR="68580" marT="0" marB="0" anchor="ct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905834169"/>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21</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st</a:t>
                      </a:r>
                      <a:r>
                        <a:rPr lang="en-GB" sz="1100">
                          <a:effectLst/>
                          <a:latin typeface="Calibri" panose="020F0502020204030204" pitchFamily="34" charset="0"/>
                          <a:ea typeface="Calibri" panose="020F0502020204030204" pitchFamily="34" charset="0"/>
                          <a:cs typeface="Times New Roman" panose="02020603050405020304" pitchFamily="18" charset="0"/>
                        </a:rPr>
                        <a:t> &amp; 22</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nd</a:t>
                      </a:r>
                      <a:r>
                        <a:rPr lang="en-GB" sz="1100">
                          <a:effectLst/>
                          <a:latin typeface="Calibri" panose="020F0502020204030204" pitchFamily="34" charset="0"/>
                          <a:ea typeface="Calibri" panose="020F0502020204030204" pitchFamily="34" charset="0"/>
                          <a:cs typeface="Times New Roman" panose="02020603050405020304" pitchFamily="18" charset="0"/>
                        </a:rPr>
                        <a:t> March</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Art &amp; Textiles Examination Days</a:t>
                      </a:r>
                    </a:p>
                  </a:txBody>
                  <a:tcPr marL="68580" marR="68580" marT="0" marB="0" anchor="ct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3528777741"/>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Monday 8</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May</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Dance Moderation</a:t>
                      </a:r>
                    </a:p>
                  </a:txBody>
                  <a:tcPr marL="68580" marR="68580" marT="0" marB="0" anchor="ct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3962692074"/>
                  </a:ext>
                </a:extLst>
              </a:tr>
            </a:tbl>
          </a:graphicData>
        </a:graphic>
      </p:graphicFrame>
    </p:spTree>
    <p:extLst>
      <p:ext uri="{BB962C8B-B14F-4D97-AF65-F5344CB8AC3E}">
        <p14:creationId xmlns:p14="http://schemas.microsoft.com/office/powerpoint/2010/main" val="157639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59190474"/>
              </p:ext>
            </p:extLst>
          </p:nvPr>
        </p:nvGraphicFramePr>
        <p:xfrm>
          <a:off x="971600" y="411208"/>
          <a:ext cx="7200800" cy="5852160"/>
        </p:xfrm>
        <a:graphic>
          <a:graphicData uri="http://schemas.openxmlformats.org/drawingml/2006/table">
            <a:tbl>
              <a:tblPr firstRow="1" firstCol="1" bandRow="1">
                <a:tableStyleId>{5C22544A-7EE6-4342-B048-85BDC9FD1C3A}</a:tableStyleId>
              </a:tblPr>
              <a:tblGrid>
                <a:gridCol w="7200800">
                  <a:extLst>
                    <a:ext uri="{9D8B030D-6E8A-4147-A177-3AD203B41FA5}">
                      <a16:colId xmlns:a16="http://schemas.microsoft.com/office/drawing/2014/main" val="20000"/>
                    </a:ext>
                  </a:extLst>
                </a:gridCol>
              </a:tblGrid>
              <a:tr h="340375">
                <a:tc>
                  <a:txBody>
                    <a:bodyPr/>
                    <a:lstStyle/>
                    <a:p>
                      <a:pPr marL="57785" marR="57785" algn="ctr">
                        <a:spcAft>
                          <a:spcPts val="0"/>
                        </a:spcAft>
                      </a:pPr>
                      <a:r>
                        <a:rPr lang="en-US" sz="1500" u="none" strike="noStrike" dirty="0">
                          <a:solidFill>
                            <a:schemeClr val="tx1"/>
                          </a:solidFill>
                          <a:effectLst/>
                          <a:latin typeface="Calibri" panose="020F0502020204030204" pitchFamily="34" charset="0"/>
                        </a:rPr>
                        <a:t> </a:t>
                      </a:r>
                      <a:endParaRPr lang="en-GB" sz="1100" dirty="0">
                        <a:solidFill>
                          <a:schemeClr val="tx1"/>
                        </a:solidFill>
                        <a:effectLst/>
                        <a:latin typeface="Calibri" panose="020F0502020204030204" pitchFamily="34" charset="0"/>
                      </a:endParaRPr>
                    </a:p>
                    <a:p>
                      <a:pPr marL="57785" marR="57785" algn="ctr">
                        <a:spcAft>
                          <a:spcPts val="0"/>
                        </a:spcAft>
                      </a:pPr>
                      <a:r>
                        <a:rPr lang="en-US" sz="3200" u="none" cap="small" baseline="0" dirty="0">
                          <a:solidFill>
                            <a:schemeClr val="tx1"/>
                          </a:solidFill>
                          <a:effectLst/>
                          <a:latin typeface="Calibri" panose="020F0502020204030204" pitchFamily="34" charset="0"/>
                        </a:rPr>
                        <a:t>GCSE Examinations - May </a:t>
                      </a:r>
                      <a:r>
                        <a:rPr lang="en-US" sz="3200" u="none" cap="small" baseline="0" dirty="0" smtClean="0">
                          <a:solidFill>
                            <a:schemeClr val="tx1"/>
                          </a:solidFill>
                          <a:effectLst/>
                          <a:latin typeface="Calibri" panose="020F0502020204030204" pitchFamily="34" charset="0"/>
                        </a:rPr>
                        <a:t>2017</a:t>
                      </a:r>
                      <a:endParaRPr lang="en-GB" sz="3200" u="none" cap="small" baseline="0" dirty="0">
                        <a:solidFill>
                          <a:schemeClr val="tx1"/>
                        </a:solidFill>
                        <a:effectLst/>
                        <a:latin typeface="Calibri" panose="020F0502020204030204" pitchFamily="34" charset="0"/>
                      </a:endParaRPr>
                    </a:p>
                    <a:p>
                      <a:pPr marL="57785" marR="57785" algn="ctr">
                        <a:spcAft>
                          <a:spcPts val="0"/>
                        </a:spcAft>
                      </a:pPr>
                      <a:r>
                        <a:rPr lang="en-US" sz="1500" u="none" strike="noStrike" dirty="0">
                          <a:solidFill>
                            <a:schemeClr val="tx1"/>
                          </a:solidFill>
                          <a:effectLst/>
                          <a:latin typeface="Calibri" panose="020F0502020204030204" pitchFamily="34" charset="0"/>
                        </a:rPr>
                        <a:t> </a:t>
                      </a:r>
                      <a:endParaRPr lang="en-GB" sz="110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0"/>
                  </a:ext>
                </a:extLst>
              </a:tr>
              <a:tr h="340375">
                <a:tc>
                  <a:txBody>
                    <a:bodyPr/>
                    <a:lstStyle/>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r>
                        <a:rPr lang="en-US" sz="1400" dirty="0" smtClean="0">
                          <a:solidFill>
                            <a:schemeClr val="tx1"/>
                          </a:solidFill>
                          <a:effectLst/>
                          <a:latin typeface="Calibri" panose="020F0502020204030204" pitchFamily="34" charset="0"/>
                        </a:rPr>
                        <a:t>Morning </a:t>
                      </a:r>
                      <a:r>
                        <a:rPr lang="en-US" sz="1400" dirty="0">
                          <a:solidFill>
                            <a:schemeClr val="tx1"/>
                          </a:solidFill>
                          <a:effectLst/>
                          <a:latin typeface="Calibri" panose="020F0502020204030204" pitchFamily="34" charset="0"/>
                        </a:rPr>
                        <a:t>exams start at 9.15am – Afternoon exams start at 1.45pm unless otherwise stated. </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Please arrive 15 minutes before the scheduled start time.</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See practical exam poster for confirmed dates and times of when all practical exams are taking </a:t>
                      </a:r>
                      <a:r>
                        <a:rPr lang="en-US" sz="1400" dirty="0" smtClean="0">
                          <a:solidFill>
                            <a:schemeClr val="tx1"/>
                          </a:solidFill>
                          <a:effectLst/>
                          <a:latin typeface="Calibri" panose="020F0502020204030204" pitchFamily="34" charset="0"/>
                        </a:rPr>
                        <a:t>place</a:t>
                      </a: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 </a:t>
                      </a:r>
                      <a:endParaRPr lang="en-GB" sz="140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14" descr="Fulston Crest"/>
          <p:cNvPicPr>
            <a:picLocks noChangeAspect="1" noChangeArrowheads="1"/>
          </p:cNvPicPr>
          <p:nvPr/>
        </p:nvPicPr>
        <p:blipFill>
          <a:blip r:embed="rId2" cstate="print"/>
          <a:srcRect l="28195" t="32680" r="15790"/>
          <a:stretch>
            <a:fillRect/>
          </a:stretch>
        </p:blipFill>
        <p:spPr bwMode="auto">
          <a:xfrm>
            <a:off x="7884367" y="206052"/>
            <a:ext cx="967067" cy="1011778"/>
          </a:xfrm>
          <a:prstGeom prst="rect">
            <a:avLst/>
          </a:prstGeom>
          <a:noFill/>
          <a:ln w="9525">
            <a:noFill/>
            <a:miter lim="800000"/>
            <a:headEnd/>
            <a:tailEnd/>
          </a:ln>
        </p:spPr>
      </p:pic>
      <p:sp>
        <p:nvSpPr>
          <p:cNvPr id="3" name="TextBox 2"/>
          <p:cNvSpPr txBox="1"/>
          <p:nvPr/>
        </p:nvSpPr>
        <p:spPr>
          <a:xfrm>
            <a:off x="7020272" y="6381328"/>
            <a:ext cx="2042011" cy="646331"/>
          </a:xfrm>
          <a:prstGeom prst="rect">
            <a:avLst/>
          </a:prstGeom>
          <a:noFill/>
        </p:spPr>
        <p:txBody>
          <a:bodyPr wrap="square" rtlCol="0">
            <a:spAutoFit/>
          </a:bodyPr>
          <a:lstStyle/>
          <a:p>
            <a:r>
              <a:rPr lang="en-GB" dirty="0">
                <a:latin typeface="Calibri" panose="020F0502020204030204" pitchFamily="34" charset="0"/>
              </a:rPr>
              <a:t>Continued/………….</a:t>
            </a:r>
          </a:p>
          <a:p>
            <a:endParaRPr lang="en-GB" dirty="0"/>
          </a:p>
        </p:txBody>
      </p:sp>
      <p:pic>
        <p:nvPicPr>
          <p:cNvPr id="5"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8890135"/>
              </p:ext>
            </p:extLst>
          </p:nvPr>
        </p:nvGraphicFramePr>
        <p:xfrm>
          <a:off x="1259631" y="2492896"/>
          <a:ext cx="6696745" cy="333756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1967593826"/>
                    </a:ext>
                  </a:extLst>
                </a:gridCol>
                <a:gridCol w="2880320">
                  <a:extLst>
                    <a:ext uri="{9D8B030D-6E8A-4147-A177-3AD203B41FA5}">
                      <a16:colId xmlns:a16="http://schemas.microsoft.com/office/drawing/2014/main" val="1229339071"/>
                    </a:ext>
                  </a:extLst>
                </a:gridCol>
                <a:gridCol w="792088">
                  <a:extLst>
                    <a:ext uri="{9D8B030D-6E8A-4147-A177-3AD203B41FA5}">
                      <a16:colId xmlns:a16="http://schemas.microsoft.com/office/drawing/2014/main" val="133581504"/>
                    </a:ext>
                  </a:extLst>
                </a:gridCol>
                <a:gridCol w="1224136">
                  <a:extLst>
                    <a:ext uri="{9D8B030D-6E8A-4147-A177-3AD203B41FA5}">
                      <a16:colId xmlns:a16="http://schemas.microsoft.com/office/drawing/2014/main" val="3385800988"/>
                    </a:ext>
                  </a:extLst>
                </a:gridCol>
                <a:gridCol w="432048">
                  <a:extLst>
                    <a:ext uri="{9D8B030D-6E8A-4147-A177-3AD203B41FA5}">
                      <a16:colId xmlns:a16="http://schemas.microsoft.com/office/drawing/2014/main" val="1038111647"/>
                    </a:ext>
                  </a:extLst>
                </a:gridCol>
              </a:tblGrid>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Date</a:t>
                      </a:r>
                    </a:p>
                  </a:txBody>
                  <a:tcPr marL="68580" marR="68580" marT="0" marB="0"/>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Subject</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Code</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Duration</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am/pm</a:t>
                      </a:r>
                    </a:p>
                  </a:txBody>
                  <a:tcPr marL="68580" marR="68580" marT="0" marB="0"/>
                </a:tc>
                <a:extLst>
                  <a:ext uri="{0D108BD9-81ED-4DB2-BD59-A6C34878D82A}">
                    <a16:rowId xmlns:a16="http://schemas.microsoft.com/office/drawing/2014/main" val="3082839572"/>
                  </a:ext>
                </a:extLst>
              </a:tr>
              <a:tr h="370840">
                <a:tc rowSpan="2">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Monday 15</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100" dirty="0">
                          <a:effectLst/>
                          <a:latin typeface="Calibri" panose="020F0502020204030204" pitchFamily="34" charset="0"/>
                          <a:ea typeface="Calibri" panose="020F0502020204030204" pitchFamily="34" charset="0"/>
                          <a:cs typeface="Times New Roman" panose="02020603050405020304" pitchFamily="18" charset="0"/>
                        </a:rPr>
                        <a:t> May</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Certificate in Financial Education</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FCWE</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874295708"/>
                  </a:ext>
                </a:extLst>
              </a:tr>
              <a:tr h="370840">
                <a:tc vMerge="1">
                  <a:txBody>
                    <a:bodyPr/>
                    <a:lstStyle/>
                    <a:p>
                      <a:endParaRPr lang="en-GB"/>
                    </a:p>
                  </a:txBody>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Citizenship paper 1</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41051</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3794042095"/>
                  </a:ext>
                </a:extLst>
              </a:tr>
              <a:tr h="370840">
                <a:tc rowSpan="3">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Tuesday 16</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May</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BTEC First Award in Creative Digital Media</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21526 E01</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389712505"/>
                  </a:ext>
                </a:extLst>
              </a:tr>
              <a:tr h="370840">
                <a:tc vMerge="1">
                  <a:txBody>
                    <a:bodyPr/>
                    <a:lstStyle/>
                    <a:p>
                      <a:endParaRPr lang="en-GB"/>
                    </a:p>
                  </a:txBody>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French Listening Higher &amp; Foundation</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46551F/H</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35 mins / 45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268448843"/>
                  </a:ext>
                </a:extLst>
              </a:tr>
              <a:tr h="370840">
                <a:tc vMerge="1">
                  <a:txBody>
                    <a:bodyPr/>
                    <a:lstStyle/>
                    <a:p>
                      <a:endParaRPr lang="en-GB"/>
                    </a:p>
                  </a:txBody>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French Reading Higher &amp; Foundation</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46552F/H</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30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mins</a:t>
                      </a:r>
                      <a:r>
                        <a:rPr lang="en-GB" sz="1100" dirty="0">
                          <a:effectLst/>
                          <a:latin typeface="Calibri" panose="020F0502020204030204" pitchFamily="34" charset="0"/>
                          <a:ea typeface="Calibri" panose="020F0502020204030204" pitchFamily="34" charset="0"/>
                          <a:cs typeface="Times New Roman" panose="02020603050405020304" pitchFamily="18" charset="0"/>
                        </a:rPr>
                        <a:t> / 50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2498109781"/>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Wednesday 17</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May</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Religious Studies paper 1</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40552</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 30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733002264"/>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Thursday 18</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May</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Citizenship paper 2</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41053</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1051401024"/>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Friday 19</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May</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Physical Education</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5PE01/01</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 30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1876078061"/>
                  </a:ext>
                </a:extLst>
              </a:tr>
            </a:tbl>
          </a:graphicData>
        </a:graphic>
      </p:graphicFrame>
    </p:spTree>
    <p:extLst>
      <p:ext uri="{BB962C8B-B14F-4D97-AF65-F5344CB8AC3E}">
        <p14:creationId xmlns:p14="http://schemas.microsoft.com/office/powerpoint/2010/main" val="351687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71600" y="411208"/>
          <a:ext cx="7200800" cy="5852160"/>
        </p:xfrm>
        <a:graphic>
          <a:graphicData uri="http://schemas.openxmlformats.org/drawingml/2006/table">
            <a:tbl>
              <a:tblPr firstRow="1" firstCol="1" bandRow="1">
                <a:tableStyleId>{5C22544A-7EE6-4342-B048-85BDC9FD1C3A}</a:tableStyleId>
              </a:tblPr>
              <a:tblGrid>
                <a:gridCol w="7200800">
                  <a:extLst>
                    <a:ext uri="{9D8B030D-6E8A-4147-A177-3AD203B41FA5}">
                      <a16:colId xmlns:a16="http://schemas.microsoft.com/office/drawing/2014/main" val="20000"/>
                    </a:ext>
                  </a:extLst>
                </a:gridCol>
              </a:tblGrid>
              <a:tr h="340375">
                <a:tc>
                  <a:txBody>
                    <a:bodyPr/>
                    <a:lstStyle/>
                    <a:p>
                      <a:pPr marL="57785" marR="57785" algn="ctr">
                        <a:spcAft>
                          <a:spcPts val="0"/>
                        </a:spcAft>
                      </a:pPr>
                      <a:r>
                        <a:rPr lang="en-US" sz="1500" u="none" strike="noStrike" dirty="0">
                          <a:solidFill>
                            <a:schemeClr val="tx1"/>
                          </a:solidFill>
                          <a:effectLst/>
                          <a:latin typeface="Calibri" panose="020F0502020204030204" pitchFamily="34" charset="0"/>
                        </a:rPr>
                        <a:t> </a:t>
                      </a:r>
                      <a:endParaRPr lang="en-GB" sz="1100" dirty="0">
                        <a:solidFill>
                          <a:schemeClr val="tx1"/>
                        </a:solidFill>
                        <a:effectLst/>
                        <a:latin typeface="Calibri" panose="020F0502020204030204" pitchFamily="34" charset="0"/>
                      </a:endParaRPr>
                    </a:p>
                    <a:p>
                      <a:pPr marL="57785" marR="57785" algn="ctr">
                        <a:spcAft>
                          <a:spcPts val="0"/>
                        </a:spcAft>
                      </a:pPr>
                      <a:r>
                        <a:rPr lang="en-US" sz="3200" u="none" cap="small" baseline="0" dirty="0">
                          <a:solidFill>
                            <a:schemeClr val="tx1"/>
                          </a:solidFill>
                          <a:effectLst/>
                          <a:latin typeface="Calibri" panose="020F0502020204030204" pitchFamily="34" charset="0"/>
                        </a:rPr>
                        <a:t>GCSE Examinations - May </a:t>
                      </a:r>
                      <a:r>
                        <a:rPr lang="en-US" sz="3200" u="none" cap="small" baseline="0" dirty="0" smtClean="0">
                          <a:solidFill>
                            <a:schemeClr val="tx1"/>
                          </a:solidFill>
                          <a:effectLst/>
                          <a:latin typeface="Calibri" panose="020F0502020204030204" pitchFamily="34" charset="0"/>
                        </a:rPr>
                        <a:t>2017</a:t>
                      </a:r>
                      <a:endParaRPr lang="en-GB" sz="3200" u="none" cap="small" baseline="0" dirty="0">
                        <a:solidFill>
                          <a:schemeClr val="tx1"/>
                        </a:solidFill>
                        <a:effectLst/>
                        <a:latin typeface="Calibri" panose="020F0502020204030204" pitchFamily="34" charset="0"/>
                      </a:endParaRPr>
                    </a:p>
                    <a:p>
                      <a:pPr marL="57785" marR="57785" algn="ctr">
                        <a:spcAft>
                          <a:spcPts val="0"/>
                        </a:spcAft>
                      </a:pPr>
                      <a:r>
                        <a:rPr lang="en-US" sz="1500" u="none" strike="noStrike" dirty="0">
                          <a:solidFill>
                            <a:schemeClr val="tx1"/>
                          </a:solidFill>
                          <a:effectLst/>
                          <a:latin typeface="Calibri" panose="020F0502020204030204" pitchFamily="34" charset="0"/>
                        </a:rPr>
                        <a:t> </a:t>
                      </a:r>
                      <a:endParaRPr lang="en-GB" sz="110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0"/>
                  </a:ext>
                </a:extLst>
              </a:tr>
              <a:tr h="340375">
                <a:tc>
                  <a:txBody>
                    <a:bodyPr/>
                    <a:lstStyle/>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r>
                        <a:rPr lang="en-US" sz="1400" dirty="0" smtClean="0">
                          <a:solidFill>
                            <a:schemeClr val="tx1"/>
                          </a:solidFill>
                          <a:effectLst/>
                          <a:latin typeface="Calibri" panose="020F0502020204030204" pitchFamily="34" charset="0"/>
                        </a:rPr>
                        <a:t>Morning </a:t>
                      </a:r>
                      <a:r>
                        <a:rPr lang="en-US" sz="1400" dirty="0">
                          <a:solidFill>
                            <a:schemeClr val="tx1"/>
                          </a:solidFill>
                          <a:effectLst/>
                          <a:latin typeface="Calibri" panose="020F0502020204030204" pitchFamily="34" charset="0"/>
                        </a:rPr>
                        <a:t>exams start at 9.15am – Afternoon exams start at 1.45pm unless otherwise stated. </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Please arrive 15 minutes before the scheduled start time.</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See practical exam poster for confirmed dates and times of when all practical exams are taking </a:t>
                      </a:r>
                      <a:r>
                        <a:rPr lang="en-US" sz="1400" dirty="0" smtClean="0">
                          <a:solidFill>
                            <a:schemeClr val="tx1"/>
                          </a:solidFill>
                          <a:effectLst/>
                          <a:latin typeface="Calibri" panose="020F0502020204030204" pitchFamily="34" charset="0"/>
                        </a:rPr>
                        <a:t>place</a:t>
                      </a: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 </a:t>
                      </a:r>
                      <a:endParaRPr lang="en-GB" sz="140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14" descr="Fulston Crest"/>
          <p:cNvPicPr>
            <a:picLocks noChangeAspect="1" noChangeArrowheads="1"/>
          </p:cNvPicPr>
          <p:nvPr/>
        </p:nvPicPr>
        <p:blipFill>
          <a:blip r:embed="rId2" cstate="print"/>
          <a:srcRect l="28195" t="32680" r="15790"/>
          <a:stretch>
            <a:fillRect/>
          </a:stretch>
        </p:blipFill>
        <p:spPr bwMode="auto">
          <a:xfrm>
            <a:off x="7884367" y="206052"/>
            <a:ext cx="967067" cy="1011778"/>
          </a:xfrm>
          <a:prstGeom prst="rect">
            <a:avLst/>
          </a:prstGeom>
          <a:noFill/>
          <a:ln w="9525">
            <a:noFill/>
            <a:miter lim="800000"/>
            <a:headEnd/>
            <a:tailEnd/>
          </a:ln>
        </p:spPr>
      </p:pic>
      <p:sp>
        <p:nvSpPr>
          <p:cNvPr id="3" name="TextBox 2"/>
          <p:cNvSpPr txBox="1"/>
          <p:nvPr/>
        </p:nvSpPr>
        <p:spPr>
          <a:xfrm>
            <a:off x="7020272" y="6381328"/>
            <a:ext cx="2042011" cy="646331"/>
          </a:xfrm>
          <a:prstGeom prst="rect">
            <a:avLst/>
          </a:prstGeom>
          <a:noFill/>
        </p:spPr>
        <p:txBody>
          <a:bodyPr wrap="square" rtlCol="0">
            <a:spAutoFit/>
          </a:bodyPr>
          <a:lstStyle/>
          <a:p>
            <a:r>
              <a:rPr lang="en-GB" dirty="0">
                <a:latin typeface="Calibri" panose="020F0502020204030204" pitchFamily="34" charset="0"/>
              </a:rPr>
              <a:t>Continued/………….</a:t>
            </a:r>
          </a:p>
          <a:p>
            <a:endParaRPr lang="en-GB" dirty="0"/>
          </a:p>
        </p:txBody>
      </p:sp>
      <p:pic>
        <p:nvPicPr>
          <p:cNvPr id="5"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979826796"/>
              </p:ext>
            </p:extLst>
          </p:nvPr>
        </p:nvGraphicFramePr>
        <p:xfrm>
          <a:off x="1259631" y="2492896"/>
          <a:ext cx="6696745" cy="333756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1967593826"/>
                    </a:ext>
                  </a:extLst>
                </a:gridCol>
                <a:gridCol w="2880320">
                  <a:extLst>
                    <a:ext uri="{9D8B030D-6E8A-4147-A177-3AD203B41FA5}">
                      <a16:colId xmlns:a16="http://schemas.microsoft.com/office/drawing/2014/main" val="1229339071"/>
                    </a:ext>
                  </a:extLst>
                </a:gridCol>
                <a:gridCol w="792088">
                  <a:extLst>
                    <a:ext uri="{9D8B030D-6E8A-4147-A177-3AD203B41FA5}">
                      <a16:colId xmlns:a16="http://schemas.microsoft.com/office/drawing/2014/main" val="133581504"/>
                    </a:ext>
                  </a:extLst>
                </a:gridCol>
                <a:gridCol w="1224136">
                  <a:extLst>
                    <a:ext uri="{9D8B030D-6E8A-4147-A177-3AD203B41FA5}">
                      <a16:colId xmlns:a16="http://schemas.microsoft.com/office/drawing/2014/main" val="3385800988"/>
                    </a:ext>
                  </a:extLst>
                </a:gridCol>
                <a:gridCol w="432048">
                  <a:extLst>
                    <a:ext uri="{9D8B030D-6E8A-4147-A177-3AD203B41FA5}">
                      <a16:colId xmlns:a16="http://schemas.microsoft.com/office/drawing/2014/main" val="1038111647"/>
                    </a:ext>
                  </a:extLst>
                </a:gridCol>
              </a:tblGrid>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Date</a:t>
                      </a:r>
                    </a:p>
                  </a:txBody>
                  <a:tcPr marL="68580" marR="68580" marT="0" marB="0"/>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Subject</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Code</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Duration</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am/pm</a:t>
                      </a:r>
                    </a:p>
                  </a:txBody>
                  <a:tcPr marL="68580" marR="68580" marT="0" marB="0"/>
                </a:tc>
                <a:extLst>
                  <a:ext uri="{0D108BD9-81ED-4DB2-BD59-A6C34878D82A}">
                    <a16:rowId xmlns:a16="http://schemas.microsoft.com/office/drawing/2014/main" val="3082839572"/>
                  </a:ext>
                </a:extLst>
              </a:tr>
              <a:tr h="370840">
                <a:tc rowSpan="2">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Monday 22</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May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English Literature unit 1</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8702/1</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45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733002264"/>
                  </a:ext>
                </a:extLst>
              </a:tr>
              <a:tr h="370840">
                <a:tc vMerge="1">
                  <a:txBody>
                    <a:bodyPr/>
                    <a:lstStyle/>
                    <a:p>
                      <a:endParaRPr lang="en-GB"/>
                    </a:p>
                  </a:txBody>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Geography Foundation &amp; Higher paper 1</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5GB/1F/1H</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15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1051401024"/>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Tuesday 23</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rd</a:t>
                      </a:r>
                      <a:r>
                        <a:rPr lang="en-GB" sz="1100">
                          <a:effectLst/>
                          <a:latin typeface="Calibri" panose="020F0502020204030204" pitchFamily="34" charset="0"/>
                          <a:ea typeface="Calibri" panose="020F0502020204030204" pitchFamily="34" charset="0"/>
                          <a:cs typeface="Times New Roman" panose="02020603050405020304" pitchFamily="18" charset="0"/>
                        </a:rPr>
                        <a:t>  May</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Religious Studies paper 2</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40553</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30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1876078061"/>
                  </a:ext>
                </a:extLst>
              </a:tr>
              <a:tr h="370840">
                <a:tc rowSpan="3">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Wednesday 24</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100" dirty="0">
                          <a:effectLst/>
                          <a:latin typeface="Calibri" panose="020F0502020204030204" pitchFamily="34" charset="0"/>
                          <a:ea typeface="Calibri" panose="020F0502020204030204" pitchFamily="34" charset="0"/>
                          <a:cs typeface="Times New Roman" panose="02020603050405020304" pitchFamily="18" charset="0"/>
                        </a:rPr>
                        <a:t> May</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Business Studies paper 1</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413001</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100784409"/>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Biology paper 1</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B731</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 15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1701287590"/>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Science B paper 1 (resits)</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B711/F/H</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 15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1575226907"/>
                  </a:ext>
                </a:extLst>
              </a:tr>
              <a:tr h="370840">
                <a:tc rowSpan="2">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Thursday 25</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May</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Maths paper 1 non calculator</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1MA1/1F/1H</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 30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659954278"/>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Core Latin Language Level 2</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9521/01</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15 mins</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274114941"/>
                  </a:ext>
                </a:extLst>
              </a:tr>
            </a:tbl>
          </a:graphicData>
        </a:graphic>
      </p:graphicFrame>
    </p:spTree>
    <p:extLst>
      <p:ext uri="{BB962C8B-B14F-4D97-AF65-F5344CB8AC3E}">
        <p14:creationId xmlns:p14="http://schemas.microsoft.com/office/powerpoint/2010/main" val="39517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1886" y="1124744"/>
            <a:ext cx="6696744" cy="4708981"/>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spcAft>
                <a:spcPts val="1800"/>
              </a:spcAft>
              <a:buFont typeface="Arial" panose="020B0604020202020204" pitchFamily="34" charset="0"/>
              <a:buChar char="•"/>
            </a:pPr>
            <a:r>
              <a:rPr lang="en-GB" sz="4800" cap="all" dirty="0" smtClean="0">
                <a:latin typeface="Calibri" panose="020F0502020204030204" pitchFamily="34" charset="0"/>
              </a:rPr>
              <a:t>Where are we now</a:t>
            </a:r>
            <a:r>
              <a:rPr lang="en-GB" sz="4800" dirty="0" smtClean="0">
                <a:latin typeface="Calibri" panose="020F0502020204030204" pitchFamily="34" charset="0"/>
              </a:rPr>
              <a:t>?</a:t>
            </a:r>
          </a:p>
          <a:p>
            <a:pPr marL="285750" indent="-285750">
              <a:spcAft>
                <a:spcPts val="1800"/>
              </a:spcAft>
              <a:buFont typeface="Arial" panose="020B0604020202020204" pitchFamily="34" charset="0"/>
              <a:buChar char="•"/>
            </a:pPr>
            <a:r>
              <a:rPr lang="en-GB" sz="4800" dirty="0" smtClean="0">
                <a:latin typeface="Calibri" panose="020F0502020204030204" pitchFamily="34" charset="0"/>
              </a:rPr>
              <a:t>English</a:t>
            </a:r>
          </a:p>
          <a:p>
            <a:pPr marL="285750" indent="-285750">
              <a:spcAft>
                <a:spcPts val="1800"/>
              </a:spcAft>
              <a:buFont typeface="Arial" panose="020B0604020202020204" pitchFamily="34" charset="0"/>
              <a:buChar char="•"/>
            </a:pPr>
            <a:r>
              <a:rPr lang="en-GB" sz="4800" dirty="0" smtClean="0">
                <a:latin typeface="Calibri" panose="020F0502020204030204" pitchFamily="34" charset="0"/>
              </a:rPr>
              <a:t>Maths</a:t>
            </a:r>
          </a:p>
          <a:p>
            <a:pPr marL="285750" indent="-285750">
              <a:spcAft>
                <a:spcPts val="1800"/>
              </a:spcAft>
              <a:buFont typeface="Arial" panose="020B0604020202020204" pitchFamily="34" charset="0"/>
              <a:buChar char="•"/>
            </a:pPr>
            <a:r>
              <a:rPr lang="en-GB" sz="4800" dirty="0" smtClean="0">
                <a:latin typeface="Calibri" panose="020F0502020204030204" pitchFamily="34" charset="0"/>
              </a:rPr>
              <a:t>Science </a:t>
            </a:r>
          </a:p>
          <a:p>
            <a:pPr marL="285750" indent="-285750">
              <a:spcAft>
                <a:spcPts val="1800"/>
              </a:spcAft>
              <a:buFont typeface="Arial" panose="020B0604020202020204" pitchFamily="34" charset="0"/>
              <a:buChar char="•"/>
            </a:pPr>
            <a:r>
              <a:rPr lang="en-GB" sz="4800" dirty="0" smtClean="0">
                <a:latin typeface="Calibri" panose="020F0502020204030204" pitchFamily="34" charset="0"/>
              </a:rPr>
              <a:t>Options</a:t>
            </a:r>
          </a:p>
        </p:txBody>
      </p:sp>
      <p:pic>
        <p:nvPicPr>
          <p:cNvPr id="3" name="Picture 14" descr="Fulston Crest"/>
          <p:cNvPicPr>
            <a:picLocks noChangeAspect="1" noChangeArrowheads="1"/>
          </p:cNvPicPr>
          <p:nvPr/>
        </p:nvPicPr>
        <p:blipFill>
          <a:blip r:embed="rId3" cstate="print"/>
          <a:srcRect l="28195" t="32680" r="15790"/>
          <a:stretch>
            <a:fillRect/>
          </a:stretch>
        </p:blipFill>
        <p:spPr bwMode="auto">
          <a:xfrm>
            <a:off x="7884367" y="206052"/>
            <a:ext cx="967067" cy="1011778"/>
          </a:xfrm>
          <a:prstGeom prst="rect">
            <a:avLst/>
          </a:prstGeom>
          <a:noFill/>
          <a:ln w="9525">
            <a:noFill/>
            <a:miter lim="800000"/>
            <a:headEnd/>
            <a:tailEnd/>
          </a:ln>
        </p:spPr>
      </p:pic>
      <p:pic>
        <p:nvPicPr>
          <p:cNvPr id="4"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920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71600" y="411208"/>
          <a:ext cx="7200800" cy="5852160"/>
        </p:xfrm>
        <a:graphic>
          <a:graphicData uri="http://schemas.openxmlformats.org/drawingml/2006/table">
            <a:tbl>
              <a:tblPr firstRow="1" firstCol="1" bandRow="1">
                <a:tableStyleId>{5C22544A-7EE6-4342-B048-85BDC9FD1C3A}</a:tableStyleId>
              </a:tblPr>
              <a:tblGrid>
                <a:gridCol w="7200800">
                  <a:extLst>
                    <a:ext uri="{9D8B030D-6E8A-4147-A177-3AD203B41FA5}">
                      <a16:colId xmlns:a16="http://schemas.microsoft.com/office/drawing/2014/main" val="20000"/>
                    </a:ext>
                  </a:extLst>
                </a:gridCol>
              </a:tblGrid>
              <a:tr h="340375">
                <a:tc>
                  <a:txBody>
                    <a:bodyPr/>
                    <a:lstStyle/>
                    <a:p>
                      <a:pPr marL="57785" marR="57785" algn="ctr">
                        <a:spcAft>
                          <a:spcPts val="0"/>
                        </a:spcAft>
                      </a:pPr>
                      <a:r>
                        <a:rPr lang="en-US" sz="1500" u="none" strike="noStrike" dirty="0">
                          <a:solidFill>
                            <a:schemeClr val="tx1"/>
                          </a:solidFill>
                          <a:effectLst/>
                          <a:latin typeface="Calibri" panose="020F0502020204030204" pitchFamily="34" charset="0"/>
                        </a:rPr>
                        <a:t> </a:t>
                      </a:r>
                      <a:endParaRPr lang="en-GB" sz="1100" dirty="0">
                        <a:solidFill>
                          <a:schemeClr val="tx1"/>
                        </a:solidFill>
                        <a:effectLst/>
                        <a:latin typeface="Calibri" panose="020F0502020204030204" pitchFamily="34" charset="0"/>
                      </a:endParaRPr>
                    </a:p>
                    <a:p>
                      <a:pPr marL="57785" marR="57785" algn="ctr">
                        <a:spcAft>
                          <a:spcPts val="0"/>
                        </a:spcAft>
                      </a:pPr>
                      <a:r>
                        <a:rPr lang="en-US" sz="3200" u="none" cap="small" baseline="0" dirty="0">
                          <a:solidFill>
                            <a:schemeClr val="tx1"/>
                          </a:solidFill>
                          <a:effectLst/>
                          <a:latin typeface="Calibri" panose="020F0502020204030204" pitchFamily="34" charset="0"/>
                        </a:rPr>
                        <a:t>GCSE Examinations - May </a:t>
                      </a:r>
                      <a:r>
                        <a:rPr lang="en-US" sz="3200" u="none" cap="small" baseline="0" dirty="0" smtClean="0">
                          <a:solidFill>
                            <a:schemeClr val="tx1"/>
                          </a:solidFill>
                          <a:effectLst/>
                          <a:latin typeface="Calibri" panose="020F0502020204030204" pitchFamily="34" charset="0"/>
                        </a:rPr>
                        <a:t>2017</a:t>
                      </a:r>
                      <a:endParaRPr lang="en-GB" sz="3200" u="none" cap="small" baseline="0" dirty="0">
                        <a:solidFill>
                          <a:schemeClr val="tx1"/>
                        </a:solidFill>
                        <a:effectLst/>
                        <a:latin typeface="Calibri" panose="020F0502020204030204" pitchFamily="34" charset="0"/>
                      </a:endParaRPr>
                    </a:p>
                    <a:p>
                      <a:pPr marL="57785" marR="57785" algn="ctr">
                        <a:spcAft>
                          <a:spcPts val="0"/>
                        </a:spcAft>
                      </a:pPr>
                      <a:r>
                        <a:rPr lang="en-US" sz="1500" u="none" strike="noStrike" dirty="0">
                          <a:solidFill>
                            <a:schemeClr val="tx1"/>
                          </a:solidFill>
                          <a:effectLst/>
                          <a:latin typeface="Calibri" panose="020F0502020204030204" pitchFamily="34" charset="0"/>
                        </a:rPr>
                        <a:t> </a:t>
                      </a:r>
                      <a:endParaRPr lang="en-GB" sz="110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0"/>
                  </a:ext>
                </a:extLst>
              </a:tr>
              <a:tr h="340375">
                <a:tc>
                  <a:txBody>
                    <a:bodyPr/>
                    <a:lstStyle/>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r>
                        <a:rPr lang="en-US" sz="1400" dirty="0" smtClean="0">
                          <a:solidFill>
                            <a:schemeClr val="tx1"/>
                          </a:solidFill>
                          <a:effectLst/>
                          <a:latin typeface="Calibri" panose="020F0502020204030204" pitchFamily="34" charset="0"/>
                        </a:rPr>
                        <a:t>Morning </a:t>
                      </a:r>
                      <a:r>
                        <a:rPr lang="en-US" sz="1400" dirty="0">
                          <a:solidFill>
                            <a:schemeClr val="tx1"/>
                          </a:solidFill>
                          <a:effectLst/>
                          <a:latin typeface="Calibri" panose="020F0502020204030204" pitchFamily="34" charset="0"/>
                        </a:rPr>
                        <a:t>exams start at 9.15am – Afternoon exams start at 1.45pm unless otherwise stated. </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Please arrive 15 minutes before the scheduled start time.</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See practical exam poster for confirmed dates and times of when all practical exams are taking </a:t>
                      </a:r>
                      <a:r>
                        <a:rPr lang="en-US" sz="1400" dirty="0" smtClean="0">
                          <a:solidFill>
                            <a:schemeClr val="tx1"/>
                          </a:solidFill>
                          <a:effectLst/>
                          <a:latin typeface="Calibri" panose="020F0502020204030204" pitchFamily="34" charset="0"/>
                        </a:rPr>
                        <a:t>place</a:t>
                      </a: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 </a:t>
                      </a:r>
                      <a:endParaRPr lang="en-GB" sz="140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14" descr="Fulston Crest"/>
          <p:cNvPicPr>
            <a:picLocks noChangeAspect="1" noChangeArrowheads="1"/>
          </p:cNvPicPr>
          <p:nvPr/>
        </p:nvPicPr>
        <p:blipFill>
          <a:blip r:embed="rId2" cstate="print"/>
          <a:srcRect l="28195" t="32680" r="15790"/>
          <a:stretch>
            <a:fillRect/>
          </a:stretch>
        </p:blipFill>
        <p:spPr bwMode="auto">
          <a:xfrm>
            <a:off x="7884367" y="206052"/>
            <a:ext cx="967067" cy="1011778"/>
          </a:xfrm>
          <a:prstGeom prst="rect">
            <a:avLst/>
          </a:prstGeom>
          <a:noFill/>
          <a:ln w="9525">
            <a:noFill/>
            <a:miter lim="800000"/>
            <a:headEnd/>
            <a:tailEnd/>
          </a:ln>
        </p:spPr>
      </p:pic>
      <p:sp>
        <p:nvSpPr>
          <p:cNvPr id="3" name="TextBox 2"/>
          <p:cNvSpPr txBox="1"/>
          <p:nvPr/>
        </p:nvSpPr>
        <p:spPr>
          <a:xfrm>
            <a:off x="7020272" y="6381328"/>
            <a:ext cx="2042011" cy="646331"/>
          </a:xfrm>
          <a:prstGeom prst="rect">
            <a:avLst/>
          </a:prstGeom>
          <a:noFill/>
        </p:spPr>
        <p:txBody>
          <a:bodyPr wrap="square" rtlCol="0">
            <a:spAutoFit/>
          </a:bodyPr>
          <a:lstStyle/>
          <a:p>
            <a:r>
              <a:rPr lang="en-GB" dirty="0">
                <a:latin typeface="Calibri" panose="020F0502020204030204" pitchFamily="34" charset="0"/>
              </a:rPr>
              <a:t>Continued/………….</a:t>
            </a:r>
          </a:p>
          <a:p>
            <a:endParaRPr lang="en-GB" dirty="0"/>
          </a:p>
        </p:txBody>
      </p:sp>
      <p:pic>
        <p:nvPicPr>
          <p:cNvPr id="5"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175045758"/>
              </p:ext>
            </p:extLst>
          </p:nvPr>
        </p:nvGraphicFramePr>
        <p:xfrm>
          <a:off x="1259631" y="2492896"/>
          <a:ext cx="6696745" cy="333756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1967593826"/>
                    </a:ext>
                  </a:extLst>
                </a:gridCol>
                <a:gridCol w="2880320">
                  <a:extLst>
                    <a:ext uri="{9D8B030D-6E8A-4147-A177-3AD203B41FA5}">
                      <a16:colId xmlns:a16="http://schemas.microsoft.com/office/drawing/2014/main" val="1229339071"/>
                    </a:ext>
                  </a:extLst>
                </a:gridCol>
                <a:gridCol w="792088">
                  <a:extLst>
                    <a:ext uri="{9D8B030D-6E8A-4147-A177-3AD203B41FA5}">
                      <a16:colId xmlns:a16="http://schemas.microsoft.com/office/drawing/2014/main" val="133581504"/>
                    </a:ext>
                  </a:extLst>
                </a:gridCol>
                <a:gridCol w="1224136">
                  <a:extLst>
                    <a:ext uri="{9D8B030D-6E8A-4147-A177-3AD203B41FA5}">
                      <a16:colId xmlns:a16="http://schemas.microsoft.com/office/drawing/2014/main" val="3385800988"/>
                    </a:ext>
                  </a:extLst>
                </a:gridCol>
                <a:gridCol w="432048">
                  <a:extLst>
                    <a:ext uri="{9D8B030D-6E8A-4147-A177-3AD203B41FA5}">
                      <a16:colId xmlns:a16="http://schemas.microsoft.com/office/drawing/2014/main" val="1038111647"/>
                    </a:ext>
                  </a:extLst>
                </a:gridCol>
              </a:tblGrid>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Date</a:t>
                      </a:r>
                    </a:p>
                  </a:txBody>
                  <a:tcPr marL="68580" marR="68580" marT="0" marB="0"/>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Subject</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Code</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Duration</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am/pm</a:t>
                      </a:r>
                    </a:p>
                  </a:txBody>
                  <a:tcPr marL="68580" marR="68580" marT="0" marB="0"/>
                </a:tc>
                <a:extLst>
                  <a:ext uri="{0D108BD9-81ED-4DB2-BD59-A6C34878D82A}">
                    <a16:rowId xmlns:a16="http://schemas.microsoft.com/office/drawing/2014/main" val="3082839572"/>
                  </a:ext>
                </a:extLst>
              </a:tr>
              <a:tr h="370840">
                <a:tc rowSpan="2">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Thursday 25</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100" dirty="0">
                          <a:effectLst/>
                          <a:latin typeface="Calibri" panose="020F0502020204030204" pitchFamily="34" charset="0"/>
                          <a:ea typeface="Calibri" panose="020F0502020204030204" pitchFamily="34" charset="0"/>
                          <a:cs typeface="Times New Roman" panose="02020603050405020304" pitchFamily="18" charset="0"/>
                        </a:rPr>
                        <a:t> May</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Maths paper 1 non calculator</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1MA1/1F/1H</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30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876078061"/>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Core Latin Language Level 2</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9521/01</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15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1064691975"/>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Friday 26</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May</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English Literature unit 2</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8702/2</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 hour 15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3899775086"/>
                  </a:ext>
                </a:extLst>
              </a:tr>
              <a:tr h="370840">
                <a:tc rowSpan="3">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Monday 5</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June</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Economics paper 1</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413011</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15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561408206"/>
                  </a:ext>
                </a:extLst>
              </a:tr>
              <a:tr h="370840">
                <a:tc vMerge="1">
                  <a:txBody>
                    <a:bodyPr/>
                    <a:lstStyle/>
                    <a:p>
                      <a:endParaRPr lang="en-GB"/>
                    </a:p>
                  </a:txBody>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History paper 1</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5HB01(1B)</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15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579960874"/>
                  </a:ext>
                </a:extLst>
              </a:tr>
              <a:tr h="370840">
                <a:tc vMerge="1">
                  <a:txBody>
                    <a:bodyPr/>
                    <a:lstStyle/>
                    <a:p>
                      <a:endParaRPr lang="en-GB"/>
                    </a:p>
                  </a:txBody>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Roman Civilisations Topics Level 2</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9522/01</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4094202885"/>
                  </a:ext>
                </a:extLst>
              </a:tr>
              <a:tr h="370840">
                <a:tc rowSpan="2">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Tuesday 6</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June</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English Language unit 1</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8700/1</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 45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706111491"/>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Geography Foundation &amp; Higher paper 2</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5GB/2F/2H</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 15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4035732824"/>
                  </a:ext>
                </a:extLst>
              </a:tr>
            </a:tbl>
          </a:graphicData>
        </a:graphic>
      </p:graphicFrame>
    </p:spTree>
    <p:extLst>
      <p:ext uri="{BB962C8B-B14F-4D97-AF65-F5344CB8AC3E}">
        <p14:creationId xmlns:p14="http://schemas.microsoft.com/office/powerpoint/2010/main" val="36274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71600" y="411208"/>
          <a:ext cx="7200800" cy="5852160"/>
        </p:xfrm>
        <a:graphic>
          <a:graphicData uri="http://schemas.openxmlformats.org/drawingml/2006/table">
            <a:tbl>
              <a:tblPr firstRow="1" firstCol="1" bandRow="1">
                <a:tableStyleId>{5C22544A-7EE6-4342-B048-85BDC9FD1C3A}</a:tableStyleId>
              </a:tblPr>
              <a:tblGrid>
                <a:gridCol w="7200800">
                  <a:extLst>
                    <a:ext uri="{9D8B030D-6E8A-4147-A177-3AD203B41FA5}">
                      <a16:colId xmlns:a16="http://schemas.microsoft.com/office/drawing/2014/main" val="20000"/>
                    </a:ext>
                  </a:extLst>
                </a:gridCol>
              </a:tblGrid>
              <a:tr h="340375">
                <a:tc>
                  <a:txBody>
                    <a:bodyPr/>
                    <a:lstStyle/>
                    <a:p>
                      <a:pPr marL="57785" marR="57785" algn="ctr">
                        <a:spcAft>
                          <a:spcPts val="0"/>
                        </a:spcAft>
                      </a:pPr>
                      <a:r>
                        <a:rPr lang="en-US" sz="1500" u="none" strike="noStrike" dirty="0">
                          <a:solidFill>
                            <a:schemeClr val="tx1"/>
                          </a:solidFill>
                          <a:effectLst/>
                          <a:latin typeface="Calibri" panose="020F0502020204030204" pitchFamily="34" charset="0"/>
                        </a:rPr>
                        <a:t> </a:t>
                      </a:r>
                      <a:endParaRPr lang="en-GB" sz="1100" dirty="0">
                        <a:solidFill>
                          <a:schemeClr val="tx1"/>
                        </a:solidFill>
                        <a:effectLst/>
                        <a:latin typeface="Calibri" panose="020F0502020204030204" pitchFamily="34" charset="0"/>
                      </a:endParaRPr>
                    </a:p>
                    <a:p>
                      <a:pPr marL="57785" marR="57785" algn="ctr">
                        <a:spcAft>
                          <a:spcPts val="0"/>
                        </a:spcAft>
                      </a:pPr>
                      <a:r>
                        <a:rPr lang="en-US" sz="3200" u="none" cap="small" baseline="0" dirty="0">
                          <a:solidFill>
                            <a:schemeClr val="tx1"/>
                          </a:solidFill>
                          <a:effectLst/>
                          <a:latin typeface="Calibri" panose="020F0502020204030204" pitchFamily="34" charset="0"/>
                        </a:rPr>
                        <a:t>GCSE Examinations - May </a:t>
                      </a:r>
                      <a:r>
                        <a:rPr lang="en-US" sz="3200" u="none" cap="small" baseline="0" dirty="0" smtClean="0">
                          <a:solidFill>
                            <a:schemeClr val="tx1"/>
                          </a:solidFill>
                          <a:effectLst/>
                          <a:latin typeface="Calibri" panose="020F0502020204030204" pitchFamily="34" charset="0"/>
                        </a:rPr>
                        <a:t>2017</a:t>
                      </a:r>
                      <a:endParaRPr lang="en-GB" sz="3200" u="none" cap="small" baseline="0" dirty="0">
                        <a:solidFill>
                          <a:schemeClr val="tx1"/>
                        </a:solidFill>
                        <a:effectLst/>
                        <a:latin typeface="Calibri" panose="020F0502020204030204" pitchFamily="34" charset="0"/>
                      </a:endParaRPr>
                    </a:p>
                    <a:p>
                      <a:pPr marL="57785" marR="57785" algn="ctr">
                        <a:spcAft>
                          <a:spcPts val="0"/>
                        </a:spcAft>
                      </a:pPr>
                      <a:r>
                        <a:rPr lang="en-US" sz="1500" u="none" strike="noStrike" dirty="0">
                          <a:solidFill>
                            <a:schemeClr val="tx1"/>
                          </a:solidFill>
                          <a:effectLst/>
                          <a:latin typeface="Calibri" panose="020F0502020204030204" pitchFamily="34" charset="0"/>
                        </a:rPr>
                        <a:t> </a:t>
                      </a:r>
                      <a:endParaRPr lang="en-GB" sz="110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0"/>
                  </a:ext>
                </a:extLst>
              </a:tr>
              <a:tr h="340375">
                <a:tc>
                  <a:txBody>
                    <a:bodyPr/>
                    <a:lstStyle/>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r>
                        <a:rPr lang="en-US" sz="1400" dirty="0" smtClean="0">
                          <a:solidFill>
                            <a:schemeClr val="tx1"/>
                          </a:solidFill>
                          <a:effectLst/>
                          <a:latin typeface="Calibri" panose="020F0502020204030204" pitchFamily="34" charset="0"/>
                        </a:rPr>
                        <a:t>Morning </a:t>
                      </a:r>
                      <a:r>
                        <a:rPr lang="en-US" sz="1400" dirty="0">
                          <a:solidFill>
                            <a:schemeClr val="tx1"/>
                          </a:solidFill>
                          <a:effectLst/>
                          <a:latin typeface="Calibri" panose="020F0502020204030204" pitchFamily="34" charset="0"/>
                        </a:rPr>
                        <a:t>exams start at 9.15am – Afternoon exams start at 1.45pm unless otherwise stated. </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Please arrive 15 minutes before the scheduled start time.</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See practical exam poster for confirmed dates and times of when all practical exams are taking </a:t>
                      </a:r>
                      <a:r>
                        <a:rPr lang="en-US" sz="1400" dirty="0" smtClean="0">
                          <a:solidFill>
                            <a:schemeClr val="tx1"/>
                          </a:solidFill>
                          <a:effectLst/>
                          <a:latin typeface="Calibri" panose="020F0502020204030204" pitchFamily="34" charset="0"/>
                        </a:rPr>
                        <a:t>place</a:t>
                      </a: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 </a:t>
                      </a:r>
                      <a:endParaRPr lang="en-GB" sz="140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14" descr="Fulston Crest"/>
          <p:cNvPicPr>
            <a:picLocks noChangeAspect="1" noChangeArrowheads="1"/>
          </p:cNvPicPr>
          <p:nvPr/>
        </p:nvPicPr>
        <p:blipFill>
          <a:blip r:embed="rId2" cstate="print"/>
          <a:srcRect l="28195" t="32680" r="15790"/>
          <a:stretch>
            <a:fillRect/>
          </a:stretch>
        </p:blipFill>
        <p:spPr bwMode="auto">
          <a:xfrm>
            <a:off x="7884367" y="206052"/>
            <a:ext cx="967067" cy="1011778"/>
          </a:xfrm>
          <a:prstGeom prst="rect">
            <a:avLst/>
          </a:prstGeom>
          <a:noFill/>
          <a:ln w="9525">
            <a:noFill/>
            <a:miter lim="800000"/>
            <a:headEnd/>
            <a:tailEnd/>
          </a:ln>
        </p:spPr>
      </p:pic>
      <p:sp>
        <p:nvSpPr>
          <p:cNvPr id="3" name="TextBox 2"/>
          <p:cNvSpPr txBox="1"/>
          <p:nvPr/>
        </p:nvSpPr>
        <p:spPr>
          <a:xfrm>
            <a:off x="7020272" y="6381328"/>
            <a:ext cx="2042011" cy="646331"/>
          </a:xfrm>
          <a:prstGeom prst="rect">
            <a:avLst/>
          </a:prstGeom>
          <a:noFill/>
        </p:spPr>
        <p:txBody>
          <a:bodyPr wrap="square" rtlCol="0">
            <a:spAutoFit/>
          </a:bodyPr>
          <a:lstStyle/>
          <a:p>
            <a:r>
              <a:rPr lang="en-GB" dirty="0">
                <a:latin typeface="Calibri" panose="020F0502020204030204" pitchFamily="34" charset="0"/>
              </a:rPr>
              <a:t>Continued/………….</a:t>
            </a:r>
          </a:p>
          <a:p>
            <a:endParaRPr lang="en-GB" dirty="0"/>
          </a:p>
        </p:txBody>
      </p:sp>
      <p:pic>
        <p:nvPicPr>
          <p:cNvPr id="5"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644888494"/>
              </p:ext>
            </p:extLst>
          </p:nvPr>
        </p:nvGraphicFramePr>
        <p:xfrm>
          <a:off x="1259631" y="2492896"/>
          <a:ext cx="6696745" cy="296672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1967593826"/>
                    </a:ext>
                  </a:extLst>
                </a:gridCol>
                <a:gridCol w="2880320">
                  <a:extLst>
                    <a:ext uri="{9D8B030D-6E8A-4147-A177-3AD203B41FA5}">
                      <a16:colId xmlns:a16="http://schemas.microsoft.com/office/drawing/2014/main" val="1229339071"/>
                    </a:ext>
                  </a:extLst>
                </a:gridCol>
                <a:gridCol w="792088">
                  <a:extLst>
                    <a:ext uri="{9D8B030D-6E8A-4147-A177-3AD203B41FA5}">
                      <a16:colId xmlns:a16="http://schemas.microsoft.com/office/drawing/2014/main" val="133581504"/>
                    </a:ext>
                  </a:extLst>
                </a:gridCol>
                <a:gridCol w="1224136">
                  <a:extLst>
                    <a:ext uri="{9D8B030D-6E8A-4147-A177-3AD203B41FA5}">
                      <a16:colId xmlns:a16="http://schemas.microsoft.com/office/drawing/2014/main" val="3385800988"/>
                    </a:ext>
                  </a:extLst>
                </a:gridCol>
                <a:gridCol w="432048">
                  <a:extLst>
                    <a:ext uri="{9D8B030D-6E8A-4147-A177-3AD203B41FA5}">
                      <a16:colId xmlns:a16="http://schemas.microsoft.com/office/drawing/2014/main" val="1038111647"/>
                    </a:ext>
                  </a:extLst>
                </a:gridCol>
              </a:tblGrid>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Date</a:t>
                      </a:r>
                    </a:p>
                  </a:txBody>
                  <a:tcPr marL="68580" marR="68580" marT="0" marB="0"/>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Subject</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Code</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Duration</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am/pm</a:t>
                      </a:r>
                    </a:p>
                  </a:txBody>
                  <a:tcPr marL="68580" marR="68580" marT="0" marB="0"/>
                </a:tc>
                <a:extLst>
                  <a:ext uri="{0D108BD9-81ED-4DB2-BD59-A6C34878D82A}">
                    <a16:rowId xmlns:a16="http://schemas.microsoft.com/office/drawing/2014/main" val="3082839572"/>
                  </a:ext>
                </a:extLst>
              </a:tr>
              <a:tr h="37084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Wednesday 7</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100" dirty="0">
                          <a:effectLst/>
                          <a:latin typeface="Calibri" panose="020F0502020204030204" pitchFamily="34" charset="0"/>
                          <a:ea typeface="Calibri" panose="020F0502020204030204" pitchFamily="34" charset="0"/>
                          <a:cs typeface="Times New Roman" panose="02020603050405020304" pitchFamily="18" charset="0"/>
                        </a:rPr>
                        <a:t> June</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Computing</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A451/01</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30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876078061"/>
                  </a:ext>
                </a:extLst>
              </a:tr>
              <a:tr h="370840">
                <a:tc rowSpan="2">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Thursday 8</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June</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Maths paper 2 calculator</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1MA1/2F/2H</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30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064691975"/>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Economics paper 2</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413012</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15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3899775086"/>
                  </a:ext>
                </a:extLst>
              </a:tr>
              <a:tr h="370840">
                <a:tc rowSpan="4">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Friday 9</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June</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Science B paper 2 (resits)</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B712/F/H</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30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561408206"/>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Chemistry paper 1</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B741</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 15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579960874"/>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Music unit 3</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5MU03/01</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 30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4094202885"/>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Business Studies paper 2</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413002</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1706111491"/>
                  </a:ext>
                </a:extLst>
              </a:tr>
            </a:tbl>
          </a:graphicData>
        </a:graphic>
      </p:graphicFrame>
    </p:spTree>
    <p:extLst>
      <p:ext uri="{BB962C8B-B14F-4D97-AF65-F5344CB8AC3E}">
        <p14:creationId xmlns:p14="http://schemas.microsoft.com/office/powerpoint/2010/main" val="36460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4771491"/>
              </p:ext>
            </p:extLst>
          </p:nvPr>
        </p:nvGraphicFramePr>
        <p:xfrm>
          <a:off x="971600" y="411208"/>
          <a:ext cx="7200800" cy="5989456"/>
        </p:xfrm>
        <a:graphic>
          <a:graphicData uri="http://schemas.openxmlformats.org/drawingml/2006/table">
            <a:tbl>
              <a:tblPr firstRow="1" firstCol="1" bandRow="1">
                <a:tableStyleId>{5C22544A-7EE6-4342-B048-85BDC9FD1C3A}</a:tableStyleId>
              </a:tblPr>
              <a:tblGrid>
                <a:gridCol w="7200800">
                  <a:extLst>
                    <a:ext uri="{9D8B030D-6E8A-4147-A177-3AD203B41FA5}">
                      <a16:colId xmlns:a16="http://schemas.microsoft.com/office/drawing/2014/main" val="20000"/>
                    </a:ext>
                  </a:extLst>
                </a:gridCol>
              </a:tblGrid>
              <a:tr h="967048">
                <a:tc>
                  <a:txBody>
                    <a:bodyPr/>
                    <a:lstStyle/>
                    <a:p>
                      <a:pPr marL="57785" marR="57785" algn="ctr">
                        <a:spcAft>
                          <a:spcPts val="0"/>
                        </a:spcAft>
                      </a:pPr>
                      <a:r>
                        <a:rPr lang="en-US" sz="1500" u="none" strike="noStrike" dirty="0">
                          <a:solidFill>
                            <a:schemeClr val="tx1"/>
                          </a:solidFill>
                          <a:effectLst/>
                          <a:latin typeface="Calibri" panose="020F0502020204030204" pitchFamily="34" charset="0"/>
                        </a:rPr>
                        <a:t> </a:t>
                      </a:r>
                      <a:endParaRPr lang="en-GB" sz="1100" dirty="0">
                        <a:solidFill>
                          <a:schemeClr val="tx1"/>
                        </a:solidFill>
                        <a:effectLst/>
                        <a:latin typeface="Calibri" panose="020F0502020204030204" pitchFamily="34" charset="0"/>
                      </a:endParaRPr>
                    </a:p>
                    <a:p>
                      <a:pPr marL="57785" marR="57785" algn="ctr">
                        <a:spcAft>
                          <a:spcPts val="0"/>
                        </a:spcAft>
                      </a:pPr>
                      <a:r>
                        <a:rPr lang="en-US" sz="3200" u="none" cap="small" baseline="0" dirty="0">
                          <a:solidFill>
                            <a:schemeClr val="tx1"/>
                          </a:solidFill>
                          <a:effectLst/>
                          <a:latin typeface="Calibri" panose="020F0502020204030204" pitchFamily="34" charset="0"/>
                        </a:rPr>
                        <a:t>GCSE Examinations - May </a:t>
                      </a:r>
                      <a:r>
                        <a:rPr lang="en-US" sz="3200" u="none" cap="small" baseline="0" dirty="0" smtClean="0">
                          <a:solidFill>
                            <a:schemeClr val="tx1"/>
                          </a:solidFill>
                          <a:effectLst/>
                          <a:latin typeface="Calibri" panose="020F0502020204030204" pitchFamily="34" charset="0"/>
                        </a:rPr>
                        <a:t>2017</a:t>
                      </a:r>
                      <a:endParaRPr lang="en-GB" sz="3200" u="none" cap="small" baseline="0" dirty="0">
                        <a:solidFill>
                          <a:schemeClr val="tx1"/>
                        </a:solidFill>
                        <a:effectLst/>
                        <a:latin typeface="Calibri" panose="020F0502020204030204" pitchFamily="34" charset="0"/>
                      </a:endParaRPr>
                    </a:p>
                    <a:p>
                      <a:pPr marL="57785" marR="57785" algn="ctr">
                        <a:spcAft>
                          <a:spcPts val="0"/>
                        </a:spcAft>
                      </a:pPr>
                      <a:r>
                        <a:rPr lang="en-US" sz="1500" u="none" strike="noStrike" dirty="0">
                          <a:solidFill>
                            <a:schemeClr val="tx1"/>
                          </a:solidFill>
                          <a:effectLst/>
                          <a:latin typeface="Calibri" panose="020F0502020204030204" pitchFamily="34" charset="0"/>
                        </a:rPr>
                        <a:t> </a:t>
                      </a:r>
                      <a:endParaRPr lang="en-GB" sz="110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0"/>
                  </a:ext>
                </a:extLst>
              </a:tr>
              <a:tr h="5022408">
                <a:tc>
                  <a:txBody>
                    <a:bodyPr/>
                    <a:lstStyle/>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r>
                        <a:rPr lang="en-US" sz="1400" dirty="0" smtClean="0">
                          <a:solidFill>
                            <a:schemeClr val="tx1"/>
                          </a:solidFill>
                          <a:effectLst/>
                          <a:latin typeface="Calibri" panose="020F0502020204030204" pitchFamily="34" charset="0"/>
                        </a:rPr>
                        <a:t>Morning </a:t>
                      </a:r>
                      <a:r>
                        <a:rPr lang="en-US" sz="1400" dirty="0">
                          <a:solidFill>
                            <a:schemeClr val="tx1"/>
                          </a:solidFill>
                          <a:effectLst/>
                          <a:latin typeface="Calibri" panose="020F0502020204030204" pitchFamily="34" charset="0"/>
                        </a:rPr>
                        <a:t>exams start at 9.15am – Afternoon exams start at 1.45pm unless otherwise stated. </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Please arrive 15 minutes before the scheduled start time.</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See practical exam poster for confirmed dates and times of when all practical exams are taking </a:t>
                      </a:r>
                      <a:r>
                        <a:rPr lang="en-US" sz="1400" dirty="0" smtClean="0">
                          <a:solidFill>
                            <a:schemeClr val="tx1"/>
                          </a:solidFill>
                          <a:effectLst/>
                          <a:latin typeface="Calibri" panose="020F0502020204030204" pitchFamily="34" charset="0"/>
                        </a:rPr>
                        <a:t>place</a:t>
                      </a: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 </a:t>
                      </a:r>
                      <a:endParaRPr lang="en-GB" sz="140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14" descr="Fulston Crest"/>
          <p:cNvPicPr>
            <a:picLocks noChangeAspect="1" noChangeArrowheads="1"/>
          </p:cNvPicPr>
          <p:nvPr/>
        </p:nvPicPr>
        <p:blipFill>
          <a:blip r:embed="rId2" cstate="print"/>
          <a:srcRect l="28195" t="32680" r="15790"/>
          <a:stretch>
            <a:fillRect/>
          </a:stretch>
        </p:blipFill>
        <p:spPr bwMode="auto">
          <a:xfrm>
            <a:off x="7884367" y="206052"/>
            <a:ext cx="967067" cy="1011778"/>
          </a:xfrm>
          <a:prstGeom prst="rect">
            <a:avLst/>
          </a:prstGeom>
          <a:noFill/>
          <a:ln w="9525">
            <a:noFill/>
            <a:miter lim="800000"/>
            <a:headEnd/>
            <a:tailEnd/>
          </a:ln>
        </p:spPr>
      </p:pic>
      <p:sp>
        <p:nvSpPr>
          <p:cNvPr id="3" name="TextBox 2"/>
          <p:cNvSpPr txBox="1"/>
          <p:nvPr/>
        </p:nvSpPr>
        <p:spPr>
          <a:xfrm>
            <a:off x="7020272" y="6381328"/>
            <a:ext cx="2042011" cy="646331"/>
          </a:xfrm>
          <a:prstGeom prst="rect">
            <a:avLst/>
          </a:prstGeom>
          <a:noFill/>
        </p:spPr>
        <p:txBody>
          <a:bodyPr wrap="square" rtlCol="0">
            <a:spAutoFit/>
          </a:bodyPr>
          <a:lstStyle/>
          <a:p>
            <a:r>
              <a:rPr lang="en-GB" dirty="0">
                <a:latin typeface="Calibri" panose="020F0502020204030204" pitchFamily="34" charset="0"/>
              </a:rPr>
              <a:t>Continued/………….</a:t>
            </a:r>
          </a:p>
          <a:p>
            <a:endParaRPr lang="en-GB" dirty="0"/>
          </a:p>
        </p:txBody>
      </p:sp>
      <p:pic>
        <p:nvPicPr>
          <p:cNvPr id="5"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944253874"/>
              </p:ext>
            </p:extLst>
          </p:nvPr>
        </p:nvGraphicFramePr>
        <p:xfrm>
          <a:off x="1259631" y="2492896"/>
          <a:ext cx="6696745" cy="370840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1967593826"/>
                    </a:ext>
                  </a:extLst>
                </a:gridCol>
                <a:gridCol w="2880320">
                  <a:extLst>
                    <a:ext uri="{9D8B030D-6E8A-4147-A177-3AD203B41FA5}">
                      <a16:colId xmlns:a16="http://schemas.microsoft.com/office/drawing/2014/main" val="1229339071"/>
                    </a:ext>
                  </a:extLst>
                </a:gridCol>
                <a:gridCol w="792088">
                  <a:extLst>
                    <a:ext uri="{9D8B030D-6E8A-4147-A177-3AD203B41FA5}">
                      <a16:colId xmlns:a16="http://schemas.microsoft.com/office/drawing/2014/main" val="133581504"/>
                    </a:ext>
                  </a:extLst>
                </a:gridCol>
                <a:gridCol w="1224136">
                  <a:extLst>
                    <a:ext uri="{9D8B030D-6E8A-4147-A177-3AD203B41FA5}">
                      <a16:colId xmlns:a16="http://schemas.microsoft.com/office/drawing/2014/main" val="3385800988"/>
                    </a:ext>
                  </a:extLst>
                </a:gridCol>
                <a:gridCol w="432048">
                  <a:extLst>
                    <a:ext uri="{9D8B030D-6E8A-4147-A177-3AD203B41FA5}">
                      <a16:colId xmlns:a16="http://schemas.microsoft.com/office/drawing/2014/main" val="1038111647"/>
                    </a:ext>
                  </a:extLst>
                </a:gridCol>
              </a:tblGrid>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Date</a:t>
                      </a:r>
                    </a:p>
                  </a:txBody>
                  <a:tcPr marL="68580" marR="68580" marT="0" marB="0"/>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Subject</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Code</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Duration</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am/pm</a:t>
                      </a:r>
                    </a:p>
                  </a:txBody>
                  <a:tcPr marL="68580" marR="68580" marT="0" marB="0"/>
                </a:tc>
                <a:extLst>
                  <a:ext uri="{0D108BD9-81ED-4DB2-BD59-A6C34878D82A}">
                    <a16:rowId xmlns:a16="http://schemas.microsoft.com/office/drawing/2014/main" val="3082839572"/>
                  </a:ext>
                </a:extLst>
              </a:tr>
              <a:tr h="370840">
                <a:tc rowSpan="3">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Monday 12</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100" dirty="0">
                          <a:effectLst/>
                          <a:latin typeface="Calibri" panose="020F0502020204030204" pitchFamily="34" charset="0"/>
                          <a:ea typeface="Calibri" panose="020F0502020204030204" pitchFamily="34" charset="0"/>
                          <a:cs typeface="Times New Roman" panose="02020603050405020304" pitchFamily="18" charset="0"/>
                        </a:rPr>
                        <a:t> June</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English Language unit 2</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8700/2</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45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876078061"/>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Health and Social Care</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A912/01</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1775327002"/>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Geography Foundation &amp; Higher paper 3</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5GB/3F/3H</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30 mins</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1064691975"/>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Tuesday 13th June</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Maths paper 3 calculator</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1MA1/3F/3H</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30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3899775086"/>
                  </a:ext>
                </a:extLst>
              </a:tr>
              <a:tr h="370840">
                <a:tc rowSpan="3">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Wednesday 14</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June</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Additional Science paper 1</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B721/F/H</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15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561408206"/>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Physics Paper 1</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B751</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15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579960874"/>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History paper 2</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5HB02(2C)</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15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4094202885"/>
                  </a:ext>
                </a:extLst>
              </a:tr>
              <a:tr h="370840">
                <a:tc rowSpan="2">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Friday 16</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June</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Additional Science paper 2</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B722/F/H</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 30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706111491"/>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Biology paper 2</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B732</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 30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4035732824"/>
                  </a:ext>
                </a:extLst>
              </a:tr>
            </a:tbl>
          </a:graphicData>
        </a:graphic>
      </p:graphicFrame>
    </p:spTree>
    <p:extLst>
      <p:ext uri="{BB962C8B-B14F-4D97-AF65-F5344CB8AC3E}">
        <p14:creationId xmlns:p14="http://schemas.microsoft.com/office/powerpoint/2010/main" val="338573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71600" y="411208"/>
          <a:ext cx="7200800" cy="5852160"/>
        </p:xfrm>
        <a:graphic>
          <a:graphicData uri="http://schemas.openxmlformats.org/drawingml/2006/table">
            <a:tbl>
              <a:tblPr firstRow="1" firstCol="1" bandRow="1">
                <a:tableStyleId>{5C22544A-7EE6-4342-B048-85BDC9FD1C3A}</a:tableStyleId>
              </a:tblPr>
              <a:tblGrid>
                <a:gridCol w="7200800">
                  <a:extLst>
                    <a:ext uri="{9D8B030D-6E8A-4147-A177-3AD203B41FA5}">
                      <a16:colId xmlns:a16="http://schemas.microsoft.com/office/drawing/2014/main" val="20000"/>
                    </a:ext>
                  </a:extLst>
                </a:gridCol>
              </a:tblGrid>
              <a:tr h="340375">
                <a:tc>
                  <a:txBody>
                    <a:bodyPr/>
                    <a:lstStyle/>
                    <a:p>
                      <a:pPr marL="57785" marR="57785" algn="ctr">
                        <a:spcAft>
                          <a:spcPts val="0"/>
                        </a:spcAft>
                      </a:pPr>
                      <a:r>
                        <a:rPr lang="en-US" sz="1500" u="none" strike="noStrike" dirty="0">
                          <a:solidFill>
                            <a:schemeClr val="tx1"/>
                          </a:solidFill>
                          <a:effectLst/>
                          <a:latin typeface="Calibri" panose="020F0502020204030204" pitchFamily="34" charset="0"/>
                        </a:rPr>
                        <a:t> </a:t>
                      </a:r>
                      <a:endParaRPr lang="en-GB" sz="1100" dirty="0">
                        <a:solidFill>
                          <a:schemeClr val="tx1"/>
                        </a:solidFill>
                        <a:effectLst/>
                        <a:latin typeface="Calibri" panose="020F0502020204030204" pitchFamily="34" charset="0"/>
                      </a:endParaRPr>
                    </a:p>
                    <a:p>
                      <a:pPr marL="57785" marR="57785" algn="ctr">
                        <a:spcAft>
                          <a:spcPts val="0"/>
                        </a:spcAft>
                      </a:pPr>
                      <a:r>
                        <a:rPr lang="en-US" sz="3200" u="none" cap="small" baseline="0" dirty="0">
                          <a:solidFill>
                            <a:schemeClr val="tx1"/>
                          </a:solidFill>
                          <a:effectLst/>
                          <a:latin typeface="Calibri" panose="020F0502020204030204" pitchFamily="34" charset="0"/>
                        </a:rPr>
                        <a:t>GCSE Examinations - May </a:t>
                      </a:r>
                      <a:r>
                        <a:rPr lang="en-US" sz="3200" u="none" cap="small" baseline="0" dirty="0" smtClean="0">
                          <a:solidFill>
                            <a:schemeClr val="tx1"/>
                          </a:solidFill>
                          <a:effectLst/>
                          <a:latin typeface="Calibri" panose="020F0502020204030204" pitchFamily="34" charset="0"/>
                        </a:rPr>
                        <a:t>2017</a:t>
                      </a:r>
                      <a:endParaRPr lang="en-GB" sz="3200" u="none" cap="small" baseline="0" dirty="0">
                        <a:solidFill>
                          <a:schemeClr val="tx1"/>
                        </a:solidFill>
                        <a:effectLst/>
                        <a:latin typeface="Calibri" panose="020F0502020204030204" pitchFamily="34" charset="0"/>
                      </a:endParaRPr>
                    </a:p>
                    <a:p>
                      <a:pPr marL="57785" marR="57785" algn="ctr">
                        <a:spcAft>
                          <a:spcPts val="0"/>
                        </a:spcAft>
                      </a:pPr>
                      <a:r>
                        <a:rPr lang="en-US" sz="1500" u="none" strike="noStrike" dirty="0">
                          <a:solidFill>
                            <a:schemeClr val="tx1"/>
                          </a:solidFill>
                          <a:effectLst/>
                          <a:latin typeface="Calibri" panose="020F0502020204030204" pitchFamily="34" charset="0"/>
                        </a:rPr>
                        <a:t> </a:t>
                      </a:r>
                      <a:endParaRPr lang="en-GB" sz="110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0"/>
                  </a:ext>
                </a:extLst>
              </a:tr>
              <a:tr h="340375">
                <a:tc>
                  <a:txBody>
                    <a:bodyPr/>
                    <a:lstStyle/>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r>
                        <a:rPr lang="en-US" sz="1400" dirty="0" smtClean="0">
                          <a:solidFill>
                            <a:schemeClr val="tx1"/>
                          </a:solidFill>
                          <a:effectLst/>
                          <a:latin typeface="Calibri" panose="020F0502020204030204" pitchFamily="34" charset="0"/>
                        </a:rPr>
                        <a:t>Morning </a:t>
                      </a:r>
                      <a:r>
                        <a:rPr lang="en-US" sz="1400" dirty="0">
                          <a:solidFill>
                            <a:schemeClr val="tx1"/>
                          </a:solidFill>
                          <a:effectLst/>
                          <a:latin typeface="Calibri" panose="020F0502020204030204" pitchFamily="34" charset="0"/>
                        </a:rPr>
                        <a:t>exams start at 9.15am – Afternoon exams start at 1.45pm unless otherwise stated. </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Please arrive 15 minutes before the scheduled start time.</a:t>
                      </a: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See practical exam poster for confirmed dates and times of when all practical exams are taking </a:t>
                      </a:r>
                      <a:r>
                        <a:rPr lang="en-US" sz="1400" dirty="0" smtClean="0">
                          <a:solidFill>
                            <a:schemeClr val="tx1"/>
                          </a:solidFill>
                          <a:effectLst/>
                          <a:latin typeface="Calibri" panose="020F0502020204030204" pitchFamily="34" charset="0"/>
                        </a:rPr>
                        <a:t>place</a:t>
                      </a: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US" sz="1400" dirty="0" smtClean="0">
                        <a:solidFill>
                          <a:schemeClr val="tx1"/>
                        </a:solidFill>
                        <a:effectLst/>
                        <a:latin typeface="Calibri" panose="020F0502020204030204" pitchFamily="34" charset="0"/>
                      </a:endParaRPr>
                    </a:p>
                    <a:p>
                      <a:pPr marL="57785" marR="57785" algn="ctr">
                        <a:spcAft>
                          <a:spcPts val="0"/>
                        </a:spcAft>
                      </a:pPr>
                      <a:endParaRPr lang="en-GB" sz="1400" dirty="0">
                        <a:solidFill>
                          <a:schemeClr val="tx1"/>
                        </a:solidFill>
                        <a:effectLst/>
                        <a:latin typeface="Calibri" panose="020F0502020204030204" pitchFamily="34" charset="0"/>
                      </a:endParaRPr>
                    </a:p>
                    <a:p>
                      <a:pPr marL="57785" marR="57785" algn="ctr">
                        <a:spcAft>
                          <a:spcPts val="0"/>
                        </a:spcAft>
                      </a:pPr>
                      <a:r>
                        <a:rPr lang="en-US" sz="1400" dirty="0">
                          <a:solidFill>
                            <a:schemeClr val="tx1"/>
                          </a:solidFill>
                          <a:effectLst/>
                          <a:latin typeface="Calibri" panose="020F0502020204030204" pitchFamily="34" charset="0"/>
                        </a:rPr>
                        <a:t> </a:t>
                      </a:r>
                      <a:endParaRPr lang="en-GB" sz="1400" dirty="0">
                        <a:solidFill>
                          <a:schemeClr val="tx1"/>
                        </a:solidFill>
                        <a:effectLst/>
                        <a:latin typeface="Calibri" panose="020F0502020204030204" pitchFamily="34" charset="0"/>
                        <a:ea typeface="Calibri"/>
                        <a:cs typeface="Times New Roman"/>
                      </a:endParaRPr>
                    </a:p>
                  </a:txBody>
                  <a:tcPr marL="68130" marR="68130" marT="0" marB="0">
                    <a:solidFill>
                      <a:schemeClr val="tx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14" descr="Fulston Crest"/>
          <p:cNvPicPr>
            <a:picLocks noChangeAspect="1" noChangeArrowheads="1"/>
          </p:cNvPicPr>
          <p:nvPr/>
        </p:nvPicPr>
        <p:blipFill>
          <a:blip r:embed="rId2" cstate="print"/>
          <a:srcRect l="28195" t="32680" r="15790"/>
          <a:stretch>
            <a:fillRect/>
          </a:stretch>
        </p:blipFill>
        <p:spPr bwMode="auto">
          <a:xfrm>
            <a:off x="7884367" y="206052"/>
            <a:ext cx="967067" cy="1011778"/>
          </a:xfrm>
          <a:prstGeom prst="rect">
            <a:avLst/>
          </a:prstGeom>
          <a:noFill/>
          <a:ln w="9525">
            <a:noFill/>
            <a:miter lim="800000"/>
            <a:headEnd/>
            <a:tailEnd/>
          </a:ln>
        </p:spPr>
      </p:pic>
      <p:pic>
        <p:nvPicPr>
          <p:cNvPr id="5"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65734624"/>
              </p:ext>
            </p:extLst>
          </p:nvPr>
        </p:nvGraphicFramePr>
        <p:xfrm>
          <a:off x="1259631" y="2492896"/>
          <a:ext cx="6696745" cy="333756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1967593826"/>
                    </a:ext>
                  </a:extLst>
                </a:gridCol>
                <a:gridCol w="2880320">
                  <a:extLst>
                    <a:ext uri="{9D8B030D-6E8A-4147-A177-3AD203B41FA5}">
                      <a16:colId xmlns:a16="http://schemas.microsoft.com/office/drawing/2014/main" val="1229339071"/>
                    </a:ext>
                  </a:extLst>
                </a:gridCol>
                <a:gridCol w="792088">
                  <a:extLst>
                    <a:ext uri="{9D8B030D-6E8A-4147-A177-3AD203B41FA5}">
                      <a16:colId xmlns:a16="http://schemas.microsoft.com/office/drawing/2014/main" val="133581504"/>
                    </a:ext>
                  </a:extLst>
                </a:gridCol>
                <a:gridCol w="1224136">
                  <a:extLst>
                    <a:ext uri="{9D8B030D-6E8A-4147-A177-3AD203B41FA5}">
                      <a16:colId xmlns:a16="http://schemas.microsoft.com/office/drawing/2014/main" val="3385800988"/>
                    </a:ext>
                  </a:extLst>
                </a:gridCol>
                <a:gridCol w="432048">
                  <a:extLst>
                    <a:ext uri="{9D8B030D-6E8A-4147-A177-3AD203B41FA5}">
                      <a16:colId xmlns:a16="http://schemas.microsoft.com/office/drawing/2014/main" val="1038111647"/>
                    </a:ext>
                  </a:extLst>
                </a:gridCol>
              </a:tblGrid>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Date</a:t>
                      </a:r>
                    </a:p>
                  </a:txBody>
                  <a:tcPr marL="68580" marR="68580" marT="0" marB="0"/>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Subject</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Code</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Duration</a:t>
                      </a:r>
                    </a:p>
                  </a:txBody>
                  <a:tcPr marL="68580" marR="68580" marT="0" marB="0"/>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am/pm</a:t>
                      </a:r>
                    </a:p>
                  </a:txBody>
                  <a:tcPr marL="68580" marR="68580" marT="0" marB="0"/>
                </a:tc>
                <a:extLst>
                  <a:ext uri="{0D108BD9-81ED-4DB2-BD59-A6C34878D82A}">
                    <a16:rowId xmlns:a16="http://schemas.microsoft.com/office/drawing/2014/main" val="3082839572"/>
                  </a:ext>
                </a:extLst>
              </a:tr>
              <a:tr h="370840">
                <a:tc rowSpan="2">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Monday 19</a:t>
                      </a:r>
                      <a:r>
                        <a:rPr lang="en-GB"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100" dirty="0">
                          <a:effectLst/>
                          <a:latin typeface="Calibri" panose="020F0502020204030204" pitchFamily="34" charset="0"/>
                          <a:ea typeface="Calibri" panose="020F0502020204030204" pitchFamily="34" charset="0"/>
                          <a:cs typeface="Times New Roman" panose="02020603050405020304" pitchFamily="18" charset="0"/>
                        </a:rPr>
                        <a:t> June</a:t>
                      </a:r>
                    </a:p>
                  </a:txBody>
                  <a:tcPr marL="68580" marR="68580" marT="0" marB="0" anchor="ct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Business &amp; Communication Systems</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413008</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1876078061"/>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Chemistry paper 2</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B742</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30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064691975"/>
                  </a:ext>
                </a:extLst>
              </a:tr>
              <a:tr h="370840">
                <a:tc rowSpan="2">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Tuesday 20</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June</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History paper 2</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5HB03(3A)</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15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3899775086"/>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Graphic products </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45501</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 hours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561408206"/>
                  </a:ext>
                </a:extLst>
              </a:tr>
              <a:tr h="370840">
                <a:tc rowSpan="3">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Wednesday 21</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st</a:t>
                      </a:r>
                      <a:r>
                        <a:rPr lang="en-GB" sz="1100">
                          <a:effectLst/>
                          <a:latin typeface="Calibri" panose="020F0502020204030204" pitchFamily="34" charset="0"/>
                          <a:ea typeface="Calibri" panose="020F0502020204030204" pitchFamily="34" charset="0"/>
                          <a:cs typeface="Times New Roman" panose="02020603050405020304" pitchFamily="18" charset="0"/>
                        </a:rPr>
                        <a:t> June</a:t>
                      </a:r>
                    </a:p>
                  </a:txBody>
                  <a:tcPr marL="68580" marR="68580" marT="0" marB="0" anchor="ctr"/>
                </a:tc>
                <a:tc>
                  <a:txBody>
                    <a:bodyPr/>
                    <a:lstStyle/>
                    <a:p>
                      <a:pPr>
                        <a:lnSpc>
                          <a:spcPct val="107000"/>
                        </a:lnSpc>
                        <a:spcAft>
                          <a:spcPts val="0"/>
                        </a:spcAft>
                        <a:tabLst>
                          <a:tab pos="1847850" algn="l"/>
                        </a:tabLst>
                      </a:pPr>
                      <a:r>
                        <a:rPr lang="en-GB" sz="1100">
                          <a:effectLst/>
                          <a:latin typeface="Calibri" panose="020F0502020204030204" pitchFamily="34" charset="0"/>
                          <a:ea typeface="Calibri" panose="020F0502020204030204" pitchFamily="34" charset="0"/>
                          <a:cs typeface="Times New Roman" panose="02020603050405020304" pitchFamily="18" charset="0"/>
                        </a:rPr>
                        <a:t>Physics paper 2	</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B752</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 hour 30 mins</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1579960874"/>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Dance</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42301</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4094202885"/>
                  </a:ext>
                </a:extLst>
              </a:tr>
              <a:tr h="370840">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Health and Social Care Double</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A914</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hour</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nchor="ctr"/>
                </a:tc>
                <a:extLst>
                  <a:ext uri="{0D108BD9-81ED-4DB2-BD59-A6C34878D82A}">
                    <a16:rowId xmlns:a16="http://schemas.microsoft.com/office/drawing/2014/main" val="1706111491"/>
                  </a:ext>
                </a:extLst>
              </a:tr>
              <a:tr h="37084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Monday 26</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June</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Product Design</a:t>
                      </a:r>
                    </a:p>
                  </a:txBody>
                  <a:tcPr marL="68580" marR="68580" marT="0" marB="0" anchor="ct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45551</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 hours</a:t>
                      </a:r>
                    </a:p>
                  </a:txBody>
                  <a:tcPr marL="68580" marR="68580" marT="0" marB="0" anchor="ctr"/>
                </a:tc>
                <a:tc>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nchor="ctr"/>
                </a:tc>
                <a:extLst>
                  <a:ext uri="{0D108BD9-81ED-4DB2-BD59-A6C34878D82A}">
                    <a16:rowId xmlns:a16="http://schemas.microsoft.com/office/drawing/2014/main" val="4035732824"/>
                  </a:ext>
                </a:extLst>
              </a:tr>
            </a:tbl>
          </a:graphicData>
        </a:graphic>
      </p:graphicFrame>
    </p:spTree>
    <p:extLst>
      <p:ext uri="{BB962C8B-B14F-4D97-AF65-F5344CB8AC3E}">
        <p14:creationId xmlns:p14="http://schemas.microsoft.com/office/powerpoint/2010/main" val="310666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95208012"/>
              </p:ext>
            </p:extLst>
          </p:nvPr>
        </p:nvGraphicFramePr>
        <p:xfrm>
          <a:off x="367544" y="1484784"/>
          <a:ext cx="8429625" cy="4706817"/>
        </p:xfrm>
        <a:graphic>
          <a:graphicData uri="http://schemas.openxmlformats.org/drawingml/2006/table">
            <a:tbl>
              <a:tblPr/>
              <a:tblGrid>
                <a:gridCol w="2875161">
                  <a:extLst>
                    <a:ext uri="{9D8B030D-6E8A-4147-A177-3AD203B41FA5}">
                      <a16:colId xmlns:a16="http://schemas.microsoft.com/office/drawing/2014/main" val="20000"/>
                    </a:ext>
                  </a:extLst>
                </a:gridCol>
                <a:gridCol w="5554464">
                  <a:extLst>
                    <a:ext uri="{9D8B030D-6E8A-4147-A177-3AD203B41FA5}">
                      <a16:colId xmlns:a16="http://schemas.microsoft.com/office/drawing/2014/main" val="20001"/>
                    </a:ext>
                  </a:extLst>
                </a:gridCol>
              </a:tblGrid>
              <a:tr h="304667">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anose="020F0502020204030204" pitchFamily="34" charset="0"/>
                        </a:rPr>
                        <a:t>3</a:t>
                      </a:r>
                      <a:r>
                        <a:rPr kumimoji="0" lang="en-GB" sz="1400" b="1" i="0" u="none" strike="noStrike" cap="none" normalizeH="0" baseline="30000" dirty="0" smtClean="0">
                          <a:ln>
                            <a:noFill/>
                          </a:ln>
                          <a:solidFill>
                            <a:schemeClr val="tx1"/>
                          </a:solidFill>
                          <a:effectLst/>
                          <a:latin typeface="Calibri" panose="020F0502020204030204" pitchFamily="34" charset="0"/>
                        </a:rPr>
                        <a:t>rd</a:t>
                      </a:r>
                      <a:r>
                        <a:rPr kumimoji="0" lang="en-GB" sz="1400" b="1" i="0" u="none" strike="noStrike" cap="none" normalizeH="0" baseline="0" dirty="0" smtClean="0">
                          <a:ln>
                            <a:noFill/>
                          </a:ln>
                          <a:solidFill>
                            <a:schemeClr val="tx1"/>
                          </a:solidFill>
                          <a:effectLst/>
                          <a:latin typeface="Calibri" panose="020F0502020204030204" pitchFamily="34" charset="0"/>
                        </a:rPr>
                        <a:t> November 2016</a:t>
                      </a:r>
                    </a:p>
                  </a:txBody>
                  <a:tcPr marL="91439" marR="91439" marT="45706" marB="45706" horzOverflow="overflow">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anose="020F0502020204030204" pitchFamily="34" charset="0"/>
                        </a:rPr>
                        <a:t>Sixth Form Open Evening</a:t>
                      </a:r>
                    </a:p>
                  </a:txBody>
                  <a:tcPr marL="91439" marR="91439" marT="45706" marB="4570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493739">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anose="020F0502020204030204" pitchFamily="34" charset="0"/>
                        </a:rPr>
                        <a:t>Early November onwards</a:t>
                      </a:r>
                    </a:p>
                  </a:txBody>
                  <a:tcPr marL="91439" marR="91439" marT="45706" marB="45706" horzOverflow="overflow">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defRPr/>
                      </a:pPr>
                      <a:r>
                        <a:rPr kumimoji="0" lang="en-GB" sz="1400" b="0" i="0" u="none" strike="noStrike" cap="none" normalizeH="0" baseline="0" dirty="0" smtClean="0">
                          <a:ln>
                            <a:noFill/>
                          </a:ln>
                          <a:solidFill>
                            <a:schemeClr val="tx1"/>
                          </a:solidFill>
                          <a:effectLst/>
                          <a:latin typeface="Calibri" panose="020F0502020204030204" pitchFamily="34" charset="0"/>
                        </a:rPr>
                        <a:t>Online applications for courses commences.  Acknowledgement of applications will be ongoing, as and when we receive them.  Conditional offers will be sent out from early January onwards.</a:t>
                      </a:r>
                    </a:p>
                  </a:txBody>
                  <a:tcPr marL="91439" marR="91439" marT="45706" marB="4570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896066">
                <a:tc>
                  <a:txBody>
                    <a:bodyPr/>
                    <a:lstStyle/>
                    <a:p>
                      <a:pPr marL="0" marR="0" lvl="0" indent="0" algn="l" defTabSz="914400" rtl="0" eaLnBrk="1" fontAlgn="base" latinLnBrk="0" hangingPunct="1">
                        <a:lnSpc>
                          <a:spcPct val="110000"/>
                        </a:lnSpc>
                        <a:spcBef>
                          <a:spcPct val="20000"/>
                        </a:spcBef>
                        <a:spcAft>
                          <a:spcPct val="0"/>
                        </a:spcAft>
                        <a:buClrTx/>
                        <a:buSzTx/>
                        <a:buFontTx/>
                        <a:buNone/>
                        <a:tabLst/>
                        <a:defRPr/>
                      </a:pPr>
                      <a:r>
                        <a:rPr kumimoji="0" lang="en-GB" sz="1400" b="1" i="0" u="none" strike="noStrike" cap="none" normalizeH="0" baseline="0" dirty="0" smtClean="0">
                          <a:ln>
                            <a:noFill/>
                          </a:ln>
                          <a:solidFill>
                            <a:schemeClr val="tx1"/>
                          </a:solidFill>
                          <a:effectLst/>
                          <a:latin typeface="Calibri" panose="020F0502020204030204" pitchFamily="34" charset="0"/>
                        </a:rPr>
                        <a:t>10</a:t>
                      </a:r>
                      <a:r>
                        <a:rPr kumimoji="0" lang="en-GB" sz="1400" b="1" i="0" u="none" strike="noStrike" cap="none" normalizeH="0" baseline="30000" dirty="0" smtClean="0">
                          <a:ln>
                            <a:noFill/>
                          </a:ln>
                          <a:solidFill>
                            <a:schemeClr val="tx1"/>
                          </a:solidFill>
                          <a:effectLst/>
                          <a:latin typeface="Calibri" panose="020F0502020204030204" pitchFamily="34" charset="0"/>
                        </a:rPr>
                        <a:t>th</a:t>
                      </a:r>
                      <a:r>
                        <a:rPr kumimoji="0" lang="en-GB" sz="1400" b="1" i="0" u="none" strike="noStrike" cap="none" normalizeH="0" baseline="0" dirty="0" smtClean="0">
                          <a:ln>
                            <a:noFill/>
                          </a:ln>
                          <a:solidFill>
                            <a:schemeClr val="tx1"/>
                          </a:solidFill>
                          <a:effectLst/>
                          <a:latin typeface="Calibri" panose="020F0502020204030204" pitchFamily="34" charset="0"/>
                        </a:rPr>
                        <a:t> January 2017</a:t>
                      </a:r>
                      <a:br>
                        <a:rPr kumimoji="0" lang="en-GB" sz="1400" b="1" i="0" u="none" strike="noStrike" cap="none" normalizeH="0" baseline="0" dirty="0" smtClean="0">
                          <a:ln>
                            <a:noFill/>
                          </a:ln>
                          <a:solidFill>
                            <a:schemeClr val="tx1"/>
                          </a:solidFill>
                          <a:effectLst/>
                          <a:latin typeface="Calibri" panose="020F0502020204030204" pitchFamily="34" charset="0"/>
                        </a:rPr>
                      </a:br>
                      <a:r>
                        <a:rPr kumimoji="0" lang="en-GB" sz="1400" b="1" i="0" u="none" strike="noStrike" cap="none" normalizeH="0" baseline="0" dirty="0" smtClean="0">
                          <a:ln>
                            <a:noFill/>
                          </a:ln>
                          <a:solidFill>
                            <a:schemeClr val="tx1"/>
                          </a:solidFill>
                          <a:effectLst/>
                          <a:latin typeface="Calibri" panose="020F0502020204030204" pitchFamily="34" charset="0"/>
                        </a:rPr>
                        <a:t>5.00 p.m. – 7.00 p.m.  </a:t>
                      </a:r>
                      <a:endParaRPr kumimoji="0" lang="en-GB" sz="1400" b="1" i="0" u="none" strike="noStrike" cap="none" normalizeH="0" baseline="30000" dirty="0" smtClean="0">
                        <a:ln>
                          <a:noFill/>
                        </a:ln>
                        <a:solidFill>
                          <a:schemeClr val="tx1"/>
                        </a:solidFill>
                        <a:effectLst/>
                        <a:latin typeface="Calibri" panose="020F0502020204030204" pitchFamily="34" charset="0"/>
                      </a:endParaRPr>
                    </a:p>
                  </a:txBody>
                  <a:tcPr marL="91439" marR="91439" marT="45706" marB="45706" horzOverflow="overflow">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defRPr/>
                      </a:pPr>
                      <a:r>
                        <a:rPr kumimoji="0" lang="en-GB" sz="1400" b="0" i="0" u="none" strike="noStrike" cap="none" normalizeH="0" baseline="0" dirty="0" smtClean="0">
                          <a:ln>
                            <a:noFill/>
                          </a:ln>
                          <a:solidFill>
                            <a:schemeClr val="tx1"/>
                          </a:solidFill>
                          <a:effectLst/>
                          <a:latin typeface="Calibri" panose="020F0502020204030204" pitchFamily="34" charset="0"/>
                        </a:rPr>
                        <a:t>Year 11 Parents’ Evening.</a:t>
                      </a:r>
                      <a:br>
                        <a:rPr kumimoji="0" lang="en-GB" sz="1400" b="0" i="0" u="none" strike="noStrike" cap="none" normalizeH="0" baseline="0" dirty="0" smtClean="0">
                          <a:ln>
                            <a:noFill/>
                          </a:ln>
                          <a:solidFill>
                            <a:schemeClr val="tx1"/>
                          </a:solidFill>
                          <a:effectLst/>
                          <a:latin typeface="Calibri" panose="020F0502020204030204" pitchFamily="34" charset="0"/>
                        </a:rPr>
                      </a:br>
                      <a:r>
                        <a:rPr kumimoji="0" lang="en-GB" sz="1400" b="0" i="0" u="none" strike="noStrike" cap="none" normalizeH="0" baseline="0" dirty="0" smtClean="0">
                          <a:ln>
                            <a:noFill/>
                          </a:ln>
                          <a:solidFill>
                            <a:schemeClr val="tx1"/>
                          </a:solidFill>
                          <a:effectLst/>
                          <a:latin typeface="Calibri" panose="020F0502020204030204" pitchFamily="34" charset="0"/>
                        </a:rPr>
                        <a:t>Subject teachers will give information on how each student is performing in the current courses.  Sixth Form staff will be available to answer any questions concerning the Sixth Form.</a:t>
                      </a:r>
                    </a:p>
                  </a:txBody>
                  <a:tcPr marL="91439" marR="91439" marT="45706" marB="4570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304667">
                <a:tc>
                  <a:txBody>
                    <a:bodyPr/>
                    <a:lstStyle/>
                    <a:p>
                      <a:pPr marL="0" marR="0" lvl="0" indent="0" algn="l" defTabSz="914400" rtl="0" eaLnBrk="1" fontAlgn="base" latinLnBrk="0" hangingPunct="1">
                        <a:lnSpc>
                          <a:spcPct val="110000"/>
                        </a:lnSpc>
                        <a:spcBef>
                          <a:spcPct val="20000"/>
                        </a:spcBef>
                        <a:spcAft>
                          <a:spcPct val="0"/>
                        </a:spcAft>
                        <a:buClrTx/>
                        <a:buSzTx/>
                        <a:buFontTx/>
                        <a:buNone/>
                        <a:tabLst/>
                        <a:defRPr/>
                      </a:pPr>
                      <a:r>
                        <a:rPr kumimoji="0" lang="en-GB" sz="1400" b="1" i="0" u="none" strike="noStrike" cap="none" normalizeH="0" baseline="0" dirty="0" smtClean="0">
                          <a:ln>
                            <a:noFill/>
                          </a:ln>
                          <a:solidFill>
                            <a:schemeClr val="tx1"/>
                          </a:solidFill>
                          <a:effectLst/>
                          <a:latin typeface="Calibri" panose="020F0502020204030204" pitchFamily="34" charset="0"/>
                        </a:rPr>
                        <a:t>End of January 2017</a:t>
                      </a:r>
                    </a:p>
                  </a:txBody>
                  <a:tcPr marL="91439" marR="91439" marT="45706" marB="45706" horzOverflow="overflow">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defRPr/>
                      </a:pPr>
                      <a:r>
                        <a:rPr kumimoji="0" lang="en-GB" sz="1400" b="0" i="0" u="none" strike="noStrike" cap="none" normalizeH="0" baseline="0" dirty="0" smtClean="0">
                          <a:ln>
                            <a:noFill/>
                          </a:ln>
                          <a:solidFill>
                            <a:schemeClr val="tx1"/>
                          </a:solidFill>
                          <a:effectLst/>
                          <a:latin typeface="Calibri" panose="020F0502020204030204" pitchFamily="34" charset="0"/>
                        </a:rPr>
                        <a:t>Option Blocks will be produced, once sufficient applications have been received.</a:t>
                      </a:r>
                    </a:p>
                  </a:txBody>
                  <a:tcPr marL="91439" marR="91439" marT="45706" marB="4570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304667">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anose="020F0502020204030204" pitchFamily="34" charset="0"/>
                        </a:rPr>
                        <a:t>May – June 2017</a:t>
                      </a:r>
                    </a:p>
                  </a:txBody>
                  <a:tcPr marL="91439" marR="91439" marT="45706" marB="45706" horzOverflow="overflow">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anose="020F0502020204030204" pitchFamily="34" charset="0"/>
                        </a:rPr>
                        <a:t>GCSE Examinations.</a:t>
                      </a:r>
                    </a:p>
                  </a:txBody>
                  <a:tcPr marL="91439" marR="91439" marT="45706" marB="4570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5"/>
                  </a:ext>
                </a:extLst>
              </a:tr>
              <a:tr h="493739">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anose="020F0502020204030204" pitchFamily="34" charset="0"/>
                        </a:rPr>
                        <a:t>Week beginning 26</a:t>
                      </a:r>
                      <a:r>
                        <a:rPr kumimoji="0" lang="en-GB" sz="1400" b="1" i="0" u="none" strike="noStrike" cap="none" normalizeH="0" baseline="30000" dirty="0" smtClean="0">
                          <a:ln>
                            <a:noFill/>
                          </a:ln>
                          <a:solidFill>
                            <a:schemeClr val="tx1"/>
                          </a:solidFill>
                          <a:effectLst/>
                          <a:latin typeface="Calibri" panose="020F0502020204030204" pitchFamily="34" charset="0"/>
                        </a:rPr>
                        <a:t>th</a:t>
                      </a:r>
                      <a:r>
                        <a:rPr kumimoji="0" lang="en-GB" sz="1400" b="1" i="0" u="none" strike="noStrike" cap="none" normalizeH="0" baseline="0" dirty="0" smtClean="0">
                          <a:ln>
                            <a:noFill/>
                          </a:ln>
                          <a:solidFill>
                            <a:schemeClr val="tx1"/>
                          </a:solidFill>
                          <a:effectLst/>
                          <a:latin typeface="Calibri" panose="020F0502020204030204" pitchFamily="34" charset="0"/>
                        </a:rPr>
                        <a:t> June 2017</a:t>
                      </a:r>
                      <a:endParaRPr kumimoji="0" lang="en-GB" sz="1400" b="1" i="0" u="none" strike="noStrike" cap="none" normalizeH="0" baseline="30000" dirty="0" smtClean="0">
                        <a:ln>
                          <a:noFill/>
                        </a:ln>
                        <a:solidFill>
                          <a:schemeClr val="tx1"/>
                        </a:solidFill>
                        <a:effectLst/>
                        <a:latin typeface="Calibri" panose="020F0502020204030204" pitchFamily="34" charset="0"/>
                      </a:endParaRPr>
                    </a:p>
                  </a:txBody>
                  <a:tcPr marL="91439" marR="91439" marT="45706" marB="45706" horzOverflow="overflow">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anose="020F0502020204030204" pitchFamily="34" charset="0"/>
                        </a:rPr>
                        <a:t>Sixth Form Induction Week. Students can try out their courses and be a Sixth Former for the week.</a:t>
                      </a:r>
                    </a:p>
                  </a:txBody>
                  <a:tcPr marL="91439" marR="91439" marT="45706" marB="4570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6"/>
                  </a:ext>
                </a:extLst>
              </a:tr>
              <a:tr h="493739">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anose="020F0502020204030204" pitchFamily="34" charset="0"/>
                        </a:rPr>
                        <a:t>Thursday, 24</a:t>
                      </a:r>
                      <a:r>
                        <a:rPr kumimoji="0" lang="en-GB" sz="1400" b="1" i="0" u="none" strike="noStrike" cap="none" normalizeH="0" baseline="30000" dirty="0" smtClean="0">
                          <a:ln>
                            <a:noFill/>
                          </a:ln>
                          <a:solidFill>
                            <a:schemeClr val="tx1"/>
                          </a:solidFill>
                          <a:effectLst/>
                          <a:latin typeface="Calibri" panose="020F0502020204030204" pitchFamily="34" charset="0"/>
                        </a:rPr>
                        <a:t>th</a:t>
                      </a:r>
                      <a:r>
                        <a:rPr kumimoji="0" lang="en-GB" sz="1400" b="1" i="0" u="none" strike="noStrike" cap="none" normalizeH="0" baseline="0" dirty="0" smtClean="0">
                          <a:ln>
                            <a:noFill/>
                          </a:ln>
                          <a:solidFill>
                            <a:schemeClr val="tx1"/>
                          </a:solidFill>
                          <a:effectLst/>
                          <a:latin typeface="Calibri" panose="020F0502020204030204" pitchFamily="34" charset="0"/>
                        </a:rPr>
                        <a:t> August 2017</a:t>
                      </a:r>
                    </a:p>
                  </a:txBody>
                  <a:tcPr marL="91439" marR="91439" marT="45706" marB="45706" horzOverflow="overflow">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anose="020F0502020204030204" pitchFamily="34" charset="0"/>
                        </a:rPr>
                        <a:t>GCSE results, accompanied by a letter confirming course place or invitation to discuss other options.</a:t>
                      </a:r>
                    </a:p>
                  </a:txBody>
                  <a:tcPr marL="91439" marR="91439" marT="45706" marB="4570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7"/>
                  </a:ext>
                </a:extLst>
              </a:tr>
              <a:tr h="304667">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anose="020F0502020204030204" pitchFamily="34" charset="0"/>
                        </a:rPr>
                        <a:t>24</a:t>
                      </a:r>
                      <a:r>
                        <a:rPr kumimoji="0" lang="en-GB" sz="1400" b="1" i="0" u="none" strike="noStrike" cap="none" normalizeH="0" baseline="30000" dirty="0" smtClean="0">
                          <a:ln>
                            <a:noFill/>
                          </a:ln>
                          <a:solidFill>
                            <a:schemeClr val="tx1"/>
                          </a:solidFill>
                          <a:effectLst/>
                          <a:latin typeface="Calibri" panose="020F0502020204030204" pitchFamily="34" charset="0"/>
                        </a:rPr>
                        <a:t>th</a:t>
                      </a:r>
                      <a:r>
                        <a:rPr kumimoji="0" lang="en-GB" sz="1400" b="1" i="0" u="none" strike="noStrike" cap="none" normalizeH="0" baseline="0" dirty="0" smtClean="0">
                          <a:ln>
                            <a:noFill/>
                          </a:ln>
                          <a:solidFill>
                            <a:schemeClr val="tx1"/>
                          </a:solidFill>
                          <a:effectLst/>
                          <a:latin typeface="Calibri" panose="020F0502020204030204" pitchFamily="34" charset="0"/>
                        </a:rPr>
                        <a:t>, 25</a:t>
                      </a:r>
                      <a:r>
                        <a:rPr kumimoji="0" lang="en-GB" sz="1400" b="1" i="0" u="none" strike="noStrike" cap="none" normalizeH="0" baseline="30000" dirty="0" smtClean="0">
                          <a:ln>
                            <a:noFill/>
                          </a:ln>
                          <a:solidFill>
                            <a:schemeClr val="tx1"/>
                          </a:solidFill>
                          <a:effectLst/>
                          <a:latin typeface="Calibri" panose="020F0502020204030204" pitchFamily="34" charset="0"/>
                        </a:rPr>
                        <a:t>th</a:t>
                      </a:r>
                      <a:r>
                        <a:rPr kumimoji="0" lang="en-GB" sz="1400" b="1" i="0" u="none" strike="noStrike" cap="none" normalizeH="0" baseline="0" dirty="0" smtClean="0">
                          <a:ln>
                            <a:noFill/>
                          </a:ln>
                          <a:solidFill>
                            <a:schemeClr val="tx1"/>
                          </a:solidFill>
                          <a:effectLst/>
                          <a:latin typeface="Calibri" panose="020F0502020204030204" pitchFamily="34" charset="0"/>
                        </a:rPr>
                        <a:t>, 29</a:t>
                      </a:r>
                      <a:r>
                        <a:rPr kumimoji="0" lang="en-GB" sz="1400" b="1" i="0" u="none" strike="noStrike" cap="none" normalizeH="0" baseline="30000" dirty="0" smtClean="0">
                          <a:ln>
                            <a:noFill/>
                          </a:ln>
                          <a:solidFill>
                            <a:schemeClr val="tx1"/>
                          </a:solidFill>
                          <a:effectLst/>
                          <a:latin typeface="Calibri" panose="020F0502020204030204" pitchFamily="34" charset="0"/>
                        </a:rPr>
                        <a:t>th</a:t>
                      </a:r>
                      <a:r>
                        <a:rPr kumimoji="0" lang="en-GB" sz="1400" b="1" i="0" u="none" strike="noStrike" cap="none" normalizeH="0" baseline="0" dirty="0" smtClean="0">
                          <a:ln>
                            <a:noFill/>
                          </a:ln>
                          <a:solidFill>
                            <a:schemeClr val="tx1"/>
                          </a:solidFill>
                          <a:effectLst/>
                          <a:latin typeface="Calibri" panose="020F0502020204030204" pitchFamily="34" charset="0"/>
                        </a:rPr>
                        <a:t> and 30</a:t>
                      </a:r>
                      <a:r>
                        <a:rPr kumimoji="0" lang="en-GB" sz="1400" b="1" i="0" u="none" strike="noStrike" cap="none" normalizeH="0" baseline="30000" dirty="0" smtClean="0">
                          <a:ln>
                            <a:noFill/>
                          </a:ln>
                          <a:solidFill>
                            <a:schemeClr val="tx1"/>
                          </a:solidFill>
                          <a:effectLst/>
                          <a:latin typeface="Calibri" panose="020F0502020204030204" pitchFamily="34" charset="0"/>
                        </a:rPr>
                        <a:t>th</a:t>
                      </a:r>
                      <a:r>
                        <a:rPr kumimoji="0" lang="en-GB" sz="1400" b="1" i="0" u="none" strike="noStrike" cap="none" normalizeH="0" baseline="0" dirty="0" smtClean="0">
                          <a:ln>
                            <a:noFill/>
                          </a:ln>
                          <a:solidFill>
                            <a:schemeClr val="tx1"/>
                          </a:solidFill>
                          <a:effectLst/>
                          <a:latin typeface="Calibri" panose="020F0502020204030204" pitchFamily="34" charset="0"/>
                        </a:rPr>
                        <a:t> August 2017</a:t>
                      </a:r>
                    </a:p>
                  </a:txBody>
                  <a:tcPr marL="91439" marR="91439" marT="45706" marB="45706" horzOverflow="overflow">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anose="020F0502020204030204" pitchFamily="34" charset="0"/>
                        </a:rPr>
                        <a:t>There will be interviews for students who need to discuss course choices.</a:t>
                      </a:r>
                    </a:p>
                  </a:txBody>
                  <a:tcPr marL="91439" marR="91439" marT="45706" marB="4570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304667">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anose="020F0502020204030204" pitchFamily="34" charset="0"/>
                        </a:rPr>
                        <a:t>Early September 2017</a:t>
                      </a:r>
                    </a:p>
                  </a:txBody>
                  <a:tcPr marL="91439" marR="91439" marT="45706" marB="45706" horzOverflow="overflow">
                    <a:lnL w="190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anose="020F0502020204030204" pitchFamily="34" charset="0"/>
                        </a:rPr>
                        <a:t>Begin courses.</a:t>
                      </a:r>
                    </a:p>
                  </a:txBody>
                  <a:tcPr marL="91439" marR="91439" marT="45706" marB="45706"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9"/>
                  </a:ext>
                </a:extLst>
              </a:tr>
            </a:tbl>
          </a:graphicData>
        </a:graphic>
      </p:graphicFrame>
      <p:sp>
        <p:nvSpPr>
          <p:cNvPr id="3" name="TextBox 2"/>
          <p:cNvSpPr txBox="1"/>
          <p:nvPr/>
        </p:nvSpPr>
        <p:spPr>
          <a:xfrm>
            <a:off x="1043608" y="279803"/>
            <a:ext cx="655272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4000" b="1" cap="small" dirty="0" smtClean="0">
                <a:latin typeface="+mj-lt"/>
              </a:rPr>
              <a:t>Calendar of Events</a:t>
            </a:r>
            <a:endParaRPr lang="en-GB" sz="4000" b="1" cap="small" dirty="0">
              <a:latin typeface="+mj-lt"/>
            </a:endParaRPr>
          </a:p>
        </p:txBody>
      </p:sp>
      <p:pic>
        <p:nvPicPr>
          <p:cNvPr id="4" name="Picture 14" descr="Fulston Crest"/>
          <p:cNvPicPr>
            <a:picLocks noChangeAspect="1" noChangeArrowheads="1"/>
          </p:cNvPicPr>
          <p:nvPr/>
        </p:nvPicPr>
        <p:blipFill>
          <a:blip r:embed="rId2" cstate="print"/>
          <a:srcRect l="28195" t="32680" r="15790"/>
          <a:stretch>
            <a:fillRect/>
          </a:stretch>
        </p:blipFill>
        <p:spPr bwMode="auto">
          <a:xfrm>
            <a:off x="8028384" y="116632"/>
            <a:ext cx="967067" cy="1011778"/>
          </a:xfrm>
          <a:prstGeom prst="rect">
            <a:avLst/>
          </a:prstGeom>
          <a:noFill/>
          <a:ln w="9525">
            <a:noFill/>
            <a:miter lim="800000"/>
            <a:headEnd/>
            <a:tailEnd/>
          </a:ln>
        </p:spPr>
      </p:pic>
      <p:pic>
        <p:nvPicPr>
          <p:cNvPr id="5"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8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88640"/>
            <a:ext cx="655272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4000" b="1" cap="small" dirty="0" smtClean="0">
                <a:latin typeface="+mj-lt"/>
              </a:rPr>
              <a:t>Post 16 Applications</a:t>
            </a:r>
            <a:endParaRPr lang="en-GB" sz="4000" b="1" cap="small" dirty="0">
              <a:latin typeface="+mj-lt"/>
            </a:endParaRPr>
          </a:p>
        </p:txBody>
      </p:sp>
      <p:sp>
        <p:nvSpPr>
          <p:cNvPr id="3" name="Content Placeholder 2"/>
          <p:cNvSpPr txBox="1">
            <a:spLocks/>
          </p:cNvSpPr>
          <p:nvPr/>
        </p:nvSpPr>
        <p:spPr>
          <a:xfrm>
            <a:off x="467544" y="1268760"/>
            <a:ext cx="8229600" cy="5040560"/>
          </a:xfrm>
          <a:prstGeom prst="rect">
            <a:avLst/>
          </a:prstGeom>
        </p:spPr>
        <p:txBody>
          <a:bodyPr>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GB" dirty="0" smtClean="0">
                <a:latin typeface="Calibri" panose="020F0502020204030204" pitchFamily="34" charset="0"/>
              </a:rPr>
              <a:t>All 6</a:t>
            </a:r>
            <a:r>
              <a:rPr lang="en-GB" baseline="30000" dirty="0" smtClean="0">
                <a:latin typeface="Calibri" panose="020F0502020204030204" pitchFamily="34" charset="0"/>
              </a:rPr>
              <a:t>th</a:t>
            </a:r>
            <a:r>
              <a:rPr lang="en-GB" dirty="0" smtClean="0">
                <a:latin typeface="Calibri" panose="020F0502020204030204" pitchFamily="34" charset="0"/>
              </a:rPr>
              <a:t> Form and College applications should be made online using www.ucasprogress.com</a:t>
            </a:r>
            <a:br>
              <a:rPr lang="en-GB" dirty="0" smtClean="0">
                <a:latin typeface="Calibri" panose="020F0502020204030204" pitchFamily="34" charset="0"/>
              </a:rPr>
            </a:br>
            <a:r>
              <a:rPr lang="en-GB" dirty="0" smtClean="0">
                <a:latin typeface="Calibri" panose="020F0502020204030204" pitchFamily="34" charset="0"/>
              </a:rPr>
              <a:t> </a:t>
            </a:r>
          </a:p>
          <a:p>
            <a:pPr>
              <a:spcAft>
                <a:spcPts val="3000"/>
              </a:spcAft>
            </a:pPr>
            <a:r>
              <a:rPr lang="en-GB" dirty="0" smtClean="0">
                <a:latin typeface="Calibri" panose="020F0502020204030204" pitchFamily="34" charset="0"/>
              </a:rPr>
              <a:t>Students who have forgotten/lost their login details should see Mrs Farr in the 6</a:t>
            </a:r>
            <a:r>
              <a:rPr lang="en-GB" baseline="30000" dirty="0" smtClean="0">
                <a:latin typeface="Calibri" panose="020F0502020204030204" pitchFamily="34" charset="0"/>
              </a:rPr>
              <a:t>th</a:t>
            </a:r>
            <a:r>
              <a:rPr lang="en-GB" dirty="0" smtClean="0">
                <a:latin typeface="Calibri" panose="020F0502020204030204" pitchFamily="34" charset="0"/>
              </a:rPr>
              <a:t> Form Centre.</a:t>
            </a:r>
          </a:p>
          <a:p>
            <a:pPr>
              <a:spcAft>
                <a:spcPts val="3000"/>
              </a:spcAft>
            </a:pPr>
            <a:r>
              <a:rPr lang="en-GB" dirty="0" smtClean="0">
                <a:latin typeface="Calibri" panose="020F0502020204030204" pitchFamily="34" charset="0"/>
              </a:rPr>
              <a:t>Applications for apprenticeships and jobs with training need to be made direct, rather than online.</a:t>
            </a:r>
          </a:p>
          <a:p>
            <a:pPr>
              <a:spcAft>
                <a:spcPts val="1200"/>
              </a:spcAft>
            </a:pPr>
            <a:r>
              <a:rPr lang="en-GB" dirty="0" smtClean="0">
                <a:latin typeface="Calibri" panose="020F0502020204030204" pitchFamily="34" charset="0"/>
              </a:rPr>
              <a:t>Whilst there is no absolute deadline, you are more likely to get your chosen courses if you apply early.</a:t>
            </a:r>
          </a:p>
          <a:p>
            <a:pPr>
              <a:spcAft>
                <a:spcPts val="1200"/>
              </a:spcAft>
            </a:pPr>
            <a:endParaRPr lang="en-GB" dirty="0">
              <a:latin typeface="Calibri" panose="020F0502020204030204" pitchFamily="34" charset="0"/>
            </a:endParaRPr>
          </a:p>
        </p:txBody>
      </p:sp>
      <p:pic>
        <p:nvPicPr>
          <p:cNvPr id="4" name="Picture 3" descr="C:\Users\dpayne\AppData\Local\Microsoft\Windows\Temporary Internet Files\Content.Outlook\MVZL9VAI\FMA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Fulston Crest"/>
          <p:cNvPicPr>
            <a:picLocks noChangeAspect="1" noChangeArrowheads="1"/>
          </p:cNvPicPr>
          <p:nvPr/>
        </p:nvPicPr>
        <p:blipFill>
          <a:blip r:embed="rId3" cstate="print"/>
          <a:srcRect l="28195" t="32680" r="15790"/>
          <a:stretch>
            <a:fillRect/>
          </a:stretch>
        </p:blipFill>
        <p:spPr bwMode="auto">
          <a:xfrm>
            <a:off x="7956376" y="260648"/>
            <a:ext cx="967067" cy="1011778"/>
          </a:xfrm>
          <a:prstGeom prst="rect">
            <a:avLst/>
          </a:prstGeom>
          <a:noFill/>
          <a:ln w="9525">
            <a:noFill/>
            <a:miter lim="800000"/>
            <a:headEnd/>
            <a:tailEnd/>
          </a:ln>
        </p:spPr>
      </p:pic>
    </p:spTree>
    <p:extLst>
      <p:ext uri="{BB962C8B-B14F-4D97-AF65-F5344CB8AC3E}">
        <p14:creationId xmlns:p14="http://schemas.microsoft.com/office/powerpoint/2010/main" val="317817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2769112"/>
              </p:ext>
            </p:extLst>
          </p:nvPr>
        </p:nvGraphicFramePr>
        <p:xfrm>
          <a:off x="683568" y="1412776"/>
          <a:ext cx="7920880" cy="1005840"/>
        </p:xfrm>
        <a:graphic>
          <a:graphicData uri="http://schemas.openxmlformats.org/drawingml/2006/table">
            <a:tbl>
              <a:tblPr firstRow="1" firstCol="1" bandRow="1">
                <a:tableStyleId>{5C22544A-7EE6-4342-B048-85BDC9FD1C3A}</a:tableStyleId>
              </a:tblPr>
              <a:tblGrid>
                <a:gridCol w="7920880">
                  <a:extLst>
                    <a:ext uri="{9D8B030D-6E8A-4147-A177-3AD203B41FA5}">
                      <a16:colId xmlns:a16="http://schemas.microsoft.com/office/drawing/2014/main" val="20000"/>
                    </a:ext>
                  </a:extLst>
                </a:gridCol>
              </a:tblGrid>
              <a:tr h="0">
                <a:tc>
                  <a:txBody>
                    <a:bodyPr/>
                    <a:lstStyle/>
                    <a:p>
                      <a:pPr marL="0" indent="0" algn="just">
                        <a:lnSpc>
                          <a:spcPct val="100000"/>
                        </a:lnSpc>
                        <a:spcAft>
                          <a:spcPts val="0"/>
                        </a:spcAft>
                        <a:buFont typeface="Arial" panose="020B0604020202020204" pitchFamily="34" charset="0"/>
                        <a:buNone/>
                      </a:pPr>
                      <a:r>
                        <a:rPr lang="en-US" sz="2200" dirty="0">
                          <a:solidFill>
                            <a:schemeClr val="tx1"/>
                          </a:solidFill>
                          <a:effectLst/>
                          <a:latin typeface="Calibri" panose="020F0502020204030204" pitchFamily="34" charset="0"/>
                        </a:rPr>
                        <a:t>Time in school – </a:t>
                      </a:r>
                      <a:r>
                        <a:rPr lang="en-US" sz="2200" b="0" dirty="0">
                          <a:solidFill>
                            <a:schemeClr val="tx1"/>
                          </a:solidFill>
                          <a:effectLst/>
                          <a:latin typeface="Calibri" panose="020F0502020204030204" pitchFamily="34" charset="0"/>
                        </a:rPr>
                        <a:t>Successful students, as  well as working hard in every lesson, actively seek out their teachers for extra help or explanation of areas they are finding </a:t>
                      </a:r>
                      <a:r>
                        <a:rPr lang="en-US" sz="2200" b="0" dirty="0" smtClean="0">
                          <a:solidFill>
                            <a:schemeClr val="tx1"/>
                          </a:solidFill>
                          <a:effectLst/>
                          <a:latin typeface="Calibri" panose="020F0502020204030204" pitchFamily="34" charset="0"/>
                        </a:rPr>
                        <a:t>difficult</a:t>
                      </a:r>
                      <a:endParaRPr lang="en-GB" sz="2200" dirty="0">
                        <a:solidFill>
                          <a:schemeClr val="tx1"/>
                        </a:solidFill>
                        <a:effectLst/>
                        <a:latin typeface="Calibri" panose="020F0502020204030204" pitchFamily="34" charset="0"/>
                        <a:ea typeface="Calibri"/>
                        <a:cs typeface="Times New Roman"/>
                      </a:endParaRPr>
                    </a:p>
                  </a:txBody>
                  <a:tcPr marL="68580" marR="68580" marT="0" marB="0">
                    <a:solidFill>
                      <a:schemeClr val="tx2">
                        <a:lumMod val="20000"/>
                        <a:lumOff val="80000"/>
                      </a:schemeClr>
                    </a:solidFill>
                  </a:tcPr>
                </a:tc>
                <a:extLst>
                  <a:ext uri="{0D108BD9-81ED-4DB2-BD59-A6C34878D82A}">
                    <a16:rowId xmlns:a16="http://schemas.microsoft.com/office/drawing/2014/main" val="10000"/>
                  </a:ext>
                </a:extLst>
              </a:tr>
            </a:tbl>
          </a:graphicData>
        </a:graphic>
      </p:graphicFrame>
      <p:sp>
        <p:nvSpPr>
          <p:cNvPr id="3" name="TextBox 2"/>
          <p:cNvSpPr txBox="1"/>
          <p:nvPr/>
        </p:nvSpPr>
        <p:spPr>
          <a:xfrm>
            <a:off x="1043608" y="188640"/>
            <a:ext cx="655272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4000" b="1" cap="small" dirty="0" smtClean="0">
                <a:latin typeface="+mj-lt"/>
              </a:rPr>
              <a:t>Successful Students</a:t>
            </a:r>
            <a:endParaRPr lang="en-GB" sz="4000" b="1" cap="small" dirty="0">
              <a:latin typeface="+mj-lt"/>
            </a:endParaRPr>
          </a:p>
        </p:txBody>
      </p:sp>
      <p:pic>
        <p:nvPicPr>
          <p:cNvPr id="4" name="Picture 14" descr="Fulston Crest"/>
          <p:cNvPicPr>
            <a:picLocks noChangeAspect="1" noChangeArrowheads="1"/>
          </p:cNvPicPr>
          <p:nvPr/>
        </p:nvPicPr>
        <p:blipFill>
          <a:blip r:embed="rId2" cstate="print"/>
          <a:srcRect l="28195" t="32680" r="15790"/>
          <a:stretch>
            <a:fillRect/>
          </a:stretch>
        </p:blipFill>
        <p:spPr bwMode="auto">
          <a:xfrm>
            <a:off x="8028384" y="116632"/>
            <a:ext cx="967067" cy="1011778"/>
          </a:xfrm>
          <a:prstGeom prst="rect">
            <a:avLst/>
          </a:prstGeom>
          <a:noFill/>
          <a:ln w="9525">
            <a:noFill/>
            <a:miter lim="800000"/>
            <a:headEnd/>
            <a:tailEnd/>
          </a:ln>
        </p:spPr>
      </p:pic>
      <p:sp>
        <p:nvSpPr>
          <p:cNvPr id="5" name="Rectangle 4"/>
          <p:cNvSpPr/>
          <p:nvPr/>
        </p:nvSpPr>
        <p:spPr>
          <a:xfrm>
            <a:off x="683568" y="2690336"/>
            <a:ext cx="7920880" cy="1046440"/>
          </a:xfrm>
          <a:prstGeom prst="rect">
            <a:avLst/>
          </a:prstGeom>
          <a:solidFill>
            <a:schemeClr val="tx2">
              <a:lumMod val="20000"/>
              <a:lumOff val="80000"/>
            </a:schemeClr>
          </a:solidFill>
        </p:spPr>
        <p:txBody>
          <a:bodyPr wrap="square">
            <a:spAutoFit/>
          </a:bodyPr>
          <a:lstStyle/>
          <a:p>
            <a:pPr lvl="0" algn="just"/>
            <a:r>
              <a:rPr lang="en-US" sz="2200" b="1" dirty="0">
                <a:latin typeface="Calibri" panose="020F0502020204030204" pitchFamily="34" charset="0"/>
              </a:rPr>
              <a:t>Workshops – </a:t>
            </a:r>
            <a:r>
              <a:rPr lang="en-US" sz="2200" dirty="0">
                <a:latin typeface="Calibri" panose="020F0502020204030204" pitchFamily="34" charset="0"/>
              </a:rPr>
              <a:t>Successful students attend all relevant workshops, both after school and during holiday periods</a:t>
            </a:r>
            <a:endParaRPr lang="en-GB" sz="2200" dirty="0">
              <a:latin typeface="Calibri" panose="020F0502020204030204" pitchFamily="34" charset="0"/>
            </a:endParaRPr>
          </a:p>
          <a:p>
            <a:pPr algn="just">
              <a:lnSpc>
                <a:spcPct val="100000"/>
              </a:lnSpc>
              <a:spcAft>
                <a:spcPts val="0"/>
              </a:spcAft>
            </a:pPr>
            <a:endParaRPr lang="en-GB" dirty="0">
              <a:latin typeface="Calibri" panose="020F0502020204030204" pitchFamily="34" charset="0"/>
              <a:ea typeface="Calibri"/>
              <a:cs typeface="Times New Roman"/>
            </a:endParaRPr>
          </a:p>
        </p:txBody>
      </p:sp>
      <p:sp>
        <p:nvSpPr>
          <p:cNvPr id="6" name="TextBox 5"/>
          <p:cNvSpPr txBox="1"/>
          <p:nvPr/>
        </p:nvSpPr>
        <p:spPr>
          <a:xfrm>
            <a:off x="683568" y="4005064"/>
            <a:ext cx="7920880" cy="1107996"/>
          </a:xfrm>
          <a:prstGeom prst="rect">
            <a:avLst/>
          </a:prstGeom>
          <a:solidFill>
            <a:schemeClr val="tx2">
              <a:lumMod val="20000"/>
              <a:lumOff val="80000"/>
            </a:schemeClr>
          </a:solidFill>
        </p:spPr>
        <p:txBody>
          <a:bodyPr wrap="square" rtlCol="0">
            <a:spAutoFit/>
          </a:bodyPr>
          <a:lstStyle/>
          <a:p>
            <a:pPr lvl="0" algn="just"/>
            <a:r>
              <a:rPr lang="en-US" sz="2200" b="1" dirty="0">
                <a:latin typeface="Calibri" panose="020F0502020204030204" pitchFamily="34" charset="0"/>
              </a:rPr>
              <a:t>Homework – </a:t>
            </a:r>
            <a:r>
              <a:rPr lang="en-US" sz="2200" dirty="0">
                <a:latin typeface="Calibri" panose="020F0502020204030204" pitchFamily="34" charset="0"/>
              </a:rPr>
              <a:t>Successful students complete at least 10 hours a week of homework and additional study in the period between now and their </a:t>
            </a:r>
            <a:r>
              <a:rPr lang="en-US" sz="2200" dirty="0" smtClean="0">
                <a:latin typeface="Calibri" panose="020F0502020204030204" pitchFamily="34" charset="0"/>
              </a:rPr>
              <a:t>examinations</a:t>
            </a:r>
            <a:endParaRPr lang="en-GB" dirty="0"/>
          </a:p>
        </p:txBody>
      </p:sp>
      <p:sp>
        <p:nvSpPr>
          <p:cNvPr id="7" name="TextBox 6"/>
          <p:cNvSpPr txBox="1"/>
          <p:nvPr/>
        </p:nvSpPr>
        <p:spPr>
          <a:xfrm>
            <a:off x="683568" y="5301208"/>
            <a:ext cx="7920880" cy="1446550"/>
          </a:xfrm>
          <a:prstGeom prst="rect">
            <a:avLst/>
          </a:prstGeom>
          <a:solidFill>
            <a:schemeClr val="tx2">
              <a:lumMod val="20000"/>
              <a:lumOff val="80000"/>
            </a:schemeClr>
          </a:solidFill>
        </p:spPr>
        <p:txBody>
          <a:bodyPr wrap="square" rtlCol="0">
            <a:spAutoFit/>
          </a:bodyPr>
          <a:lstStyle/>
          <a:p>
            <a:pPr lvl="0" algn="just"/>
            <a:r>
              <a:rPr lang="en-US" sz="2200" b="1" dirty="0" err="1">
                <a:latin typeface="Calibri" panose="020F0502020204030204" pitchFamily="34" charset="0"/>
              </a:rPr>
              <a:t>Organisation</a:t>
            </a:r>
            <a:r>
              <a:rPr lang="en-US" sz="2200" b="1" dirty="0">
                <a:latin typeface="Calibri" panose="020F0502020204030204" pitchFamily="34" charset="0"/>
              </a:rPr>
              <a:t> – </a:t>
            </a:r>
            <a:r>
              <a:rPr lang="en-US" sz="2200" dirty="0">
                <a:latin typeface="Calibri" panose="020F0502020204030204" pitchFamily="34" charset="0"/>
              </a:rPr>
              <a:t>Successful students plan their time carefully, establishing clear revision schedules, knowing the dates of all deadlines and examinations and focusing on those subjects in which they most need to make rapid </a:t>
            </a:r>
            <a:r>
              <a:rPr lang="en-US" sz="2200" dirty="0" smtClean="0">
                <a:latin typeface="Calibri" panose="020F0502020204030204" pitchFamily="34" charset="0"/>
              </a:rPr>
              <a:t>progress</a:t>
            </a:r>
            <a:endParaRPr lang="en-GB" dirty="0"/>
          </a:p>
        </p:txBody>
      </p:sp>
      <p:pic>
        <p:nvPicPr>
          <p:cNvPr id="8"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06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21457305"/>
              </p:ext>
            </p:extLst>
          </p:nvPr>
        </p:nvGraphicFramePr>
        <p:xfrm>
          <a:off x="615913" y="1340768"/>
          <a:ext cx="7920880" cy="1005840"/>
        </p:xfrm>
        <a:graphic>
          <a:graphicData uri="http://schemas.openxmlformats.org/drawingml/2006/table">
            <a:tbl>
              <a:tblPr firstRow="1" firstCol="1" bandRow="1">
                <a:tableStyleId>{5C22544A-7EE6-4342-B048-85BDC9FD1C3A}</a:tableStyleId>
              </a:tblPr>
              <a:tblGrid>
                <a:gridCol w="7920880">
                  <a:extLst>
                    <a:ext uri="{9D8B030D-6E8A-4147-A177-3AD203B41FA5}">
                      <a16:colId xmlns:a16="http://schemas.microsoft.com/office/drawing/2014/main" val="20000"/>
                    </a:ext>
                  </a:extLst>
                </a:gridCol>
              </a:tblGrid>
              <a:tr h="0">
                <a:tc>
                  <a:txBody>
                    <a:bodyPr/>
                    <a:lstStyle/>
                    <a:p>
                      <a:pPr marL="0" indent="0" algn="just">
                        <a:lnSpc>
                          <a:spcPct val="100000"/>
                        </a:lnSpc>
                        <a:spcAft>
                          <a:spcPts val="0"/>
                        </a:spcAft>
                        <a:buFont typeface="Arial" panose="020B0604020202020204" pitchFamily="34" charset="0"/>
                        <a:buNone/>
                      </a:pPr>
                      <a:r>
                        <a:rPr lang="en-US" sz="2200" dirty="0">
                          <a:solidFill>
                            <a:schemeClr val="tx1"/>
                          </a:solidFill>
                          <a:effectLst/>
                          <a:latin typeface="Calibri" panose="020F0502020204030204" pitchFamily="34" charset="0"/>
                        </a:rPr>
                        <a:t>Support – </a:t>
                      </a:r>
                      <a:r>
                        <a:rPr lang="en-US" sz="2200" b="0" dirty="0">
                          <a:solidFill>
                            <a:schemeClr val="tx1"/>
                          </a:solidFill>
                          <a:effectLst/>
                          <a:latin typeface="Calibri" panose="020F0502020204030204" pitchFamily="34" charset="0"/>
                        </a:rPr>
                        <a:t>Successful students regularly seek support from tutors and mentors to enable them to overcome any barriers to progress and follow advice given by all </a:t>
                      </a:r>
                      <a:r>
                        <a:rPr lang="en-US" sz="2200" b="0" dirty="0" smtClean="0">
                          <a:solidFill>
                            <a:schemeClr val="tx1"/>
                          </a:solidFill>
                          <a:effectLst/>
                          <a:latin typeface="Calibri" panose="020F0502020204030204" pitchFamily="34" charset="0"/>
                        </a:rPr>
                        <a:t>staff</a:t>
                      </a:r>
                      <a:endParaRPr lang="en-GB" sz="2200" dirty="0">
                        <a:solidFill>
                          <a:schemeClr val="tx1"/>
                        </a:solidFill>
                        <a:effectLst/>
                        <a:latin typeface="Calibri" panose="020F0502020204030204" pitchFamily="34" charset="0"/>
                        <a:ea typeface="Calibri"/>
                        <a:cs typeface="Times New Roman"/>
                      </a:endParaRPr>
                    </a:p>
                  </a:txBody>
                  <a:tcPr marL="68580" marR="68580" marT="0" marB="0">
                    <a:solidFill>
                      <a:schemeClr val="tx2">
                        <a:lumMod val="20000"/>
                        <a:lumOff val="80000"/>
                      </a:schemeClr>
                    </a:solidFill>
                  </a:tcPr>
                </a:tc>
                <a:extLst>
                  <a:ext uri="{0D108BD9-81ED-4DB2-BD59-A6C34878D82A}">
                    <a16:rowId xmlns:a16="http://schemas.microsoft.com/office/drawing/2014/main" val="10000"/>
                  </a:ext>
                </a:extLst>
              </a:tr>
            </a:tbl>
          </a:graphicData>
        </a:graphic>
      </p:graphicFrame>
      <p:sp>
        <p:nvSpPr>
          <p:cNvPr id="6" name="TextBox 5"/>
          <p:cNvSpPr txBox="1"/>
          <p:nvPr/>
        </p:nvSpPr>
        <p:spPr>
          <a:xfrm>
            <a:off x="1043608" y="188640"/>
            <a:ext cx="655272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4000" b="1" cap="small" dirty="0" smtClean="0">
                <a:latin typeface="+mj-lt"/>
              </a:rPr>
              <a:t>Successful Students</a:t>
            </a:r>
            <a:endParaRPr lang="en-GB" sz="4000" b="1" cap="small" dirty="0">
              <a:latin typeface="+mj-lt"/>
            </a:endParaRPr>
          </a:p>
        </p:txBody>
      </p:sp>
      <p:pic>
        <p:nvPicPr>
          <p:cNvPr id="7" name="Picture 14" descr="Fulston Crest"/>
          <p:cNvPicPr>
            <a:picLocks noChangeAspect="1" noChangeArrowheads="1"/>
          </p:cNvPicPr>
          <p:nvPr/>
        </p:nvPicPr>
        <p:blipFill>
          <a:blip r:embed="rId2" cstate="print"/>
          <a:srcRect l="28195" t="32680" r="15790"/>
          <a:stretch>
            <a:fillRect/>
          </a:stretch>
        </p:blipFill>
        <p:spPr bwMode="auto">
          <a:xfrm>
            <a:off x="8028384" y="116632"/>
            <a:ext cx="967067" cy="1011778"/>
          </a:xfrm>
          <a:prstGeom prst="rect">
            <a:avLst/>
          </a:prstGeom>
          <a:noFill/>
          <a:ln w="9525">
            <a:noFill/>
            <a:miter lim="800000"/>
            <a:headEnd/>
            <a:tailEnd/>
          </a:ln>
        </p:spPr>
      </p:pic>
      <p:sp>
        <p:nvSpPr>
          <p:cNvPr id="8" name="TextBox 7"/>
          <p:cNvSpPr txBox="1"/>
          <p:nvPr/>
        </p:nvSpPr>
        <p:spPr>
          <a:xfrm>
            <a:off x="657501" y="2636912"/>
            <a:ext cx="7854416" cy="769441"/>
          </a:xfrm>
          <a:prstGeom prst="rect">
            <a:avLst/>
          </a:prstGeom>
          <a:solidFill>
            <a:schemeClr val="tx2">
              <a:lumMod val="20000"/>
              <a:lumOff val="80000"/>
            </a:schemeClr>
          </a:solidFill>
        </p:spPr>
        <p:txBody>
          <a:bodyPr wrap="square" rtlCol="0">
            <a:spAutoFit/>
          </a:bodyPr>
          <a:lstStyle/>
          <a:p>
            <a:pPr lvl="0" algn="just"/>
            <a:r>
              <a:rPr lang="en-US" sz="2200" b="1" dirty="0">
                <a:latin typeface="Calibri" panose="020F0502020204030204" pitchFamily="34" charset="0"/>
              </a:rPr>
              <a:t>Deadlines – </a:t>
            </a:r>
            <a:r>
              <a:rPr lang="en-US" sz="2200" dirty="0">
                <a:latin typeface="Calibri" panose="020F0502020204030204" pitchFamily="34" charset="0"/>
              </a:rPr>
              <a:t>Successful students not only meet deadlines but allow time for redrafting and improvement where </a:t>
            </a:r>
            <a:r>
              <a:rPr lang="en-US" sz="2200" dirty="0" smtClean="0">
                <a:latin typeface="Calibri" panose="020F0502020204030204" pitchFamily="34" charset="0"/>
              </a:rPr>
              <a:t>possible</a:t>
            </a:r>
            <a:endParaRPr lang="en-GB" sz="2200" dirty="0">
              <a:latin typeface="Calibri" panose="020F0502020204030204" pitchFamily="34" charset="0"/>
            </a:endParaRPr>
          </a:p>
        </p:txBody>
      </p:sp>
      <p:sp>
        <p:nvSpPr>
          <p:cNvPr id="9" name="TextBox 8"/>
          <p:cNvSpPr txBox="1"/>
          <p:nvPr/>
        </p:nvSpPr>
        <p:spPr>
          <a:xfrm>
            <a:off x="657502" y="3717032"/>
            <a:ext cx="7854415" cy="1446550"/>
          </a:xfrm>
          <a:prstGeom prst="rect">
            <a:avLst/>
          </a:prstGeom>
          <a:solidFill>
            <a:schemeClr val="tx2">
              <a:lumMod val="20000"/>
              <a:lumOff val="80000"/>
            </a:schemeClr>
          </a:solidFill>
        </p:spPr>
        <p:txBody>
          <a:bodyPr wrap="square" rtlCol="0">
            <a:spAutoFit/>
          </a:bodyPr>
          <a:lstStyle/>
          <a:p>
            <a:pPr lvl="0" algn="just"/>
            <a:r>
              <a:rPr lang="en-US" sz="2200" b="1" dirty="0">
                <a:latin typeface="Calibri" panose="020F0502020204030204" pitchFamily="34" charset="0"/>
              </a:rPr>
              <a:t>Revision – </a:t>
            </a:r>
            <a:r>
              <a:rPr lang="en-US" sz="2200" dirty="0">
                <a:latin typeface="Calibri" panose="020F0502020204030204" pitchFamily="34" charset="0"/>
              </a:rPr>
              <a:t>Successful students implement a range of different revision techniques, including the use of internet resources and past papers, to ensure that they are well prepared for all </a:t>
            </a:r>
            <a:r>
              <a:rPr lang="en-US" sz="2200" dirty="0" smtClean="0">
                <a:latin typeface="Calibri" panose="020F0502020204030204" pitchFamily="34" charset="0"/>
              </a:rPr>
              <a:t>examinations</a:t>
            </a:r>
            <a:endParaRPr lang="en-GB" sz="2200" dirty="0">
              <a:latin typeface="Calibri" panose="020F0502020204030204" pitchFamily="34" charset="0"/>
            </a:endParaRPr>
          </a:p>
        </p:txBody>
      </p:sp>
      <p:sp>
        <p:nvSpPr>
          <p:cNvPr id="10" name="TextBox 9"/>
          <p:cNvSpPr txBox="1"/>
          <p:nvPr/>
        </p:nvSpPr>
        <p:spPr>
          <a:xfrm>
            <a:off x="657502" y="5445224"/>
            <a:ext cx="7854415" cy="1107996"/>
          </a:xfrm>
          <a:prstGeom prst="rect">
            <a:avLst/>
          </a:prstGeom>
          <a:solidFill>
            <a:schemeClr val="tx2">
              <a:lumMod val="20000"/>
              <a:lumOff val="80000"/>
            </a:schemeClr>
          </a:solidFill>
        </p:spPr>
        <p:txBody>
          <a:bodyPr wrap="square" rtlCol="0">
            <a:spAutoFit/>
          </a:bodyPr>
          <a:lstStyle/>
          <a:p>
            <a:pPr lvl="0" algn="just"/>
            <a:r>
              <a:rPr lang="en-US" sz="2200" b="1" dirty="0">
                <a:latin typeface="Calibri" panose="020F0502020204030204" pitchFamily="34" charset="0"/>
              </a:rPr>
              <a:t>Urgency and Calmness – </a:t>
            </a:r>
            <a:r>
              <a:rPr lang="en-US" sz="2200" dirty="0">
                <a:latin typeface="Calibri" panose="020F0502020204030204" pitchFamily="34" charset="0"/>
              </a:rPr>
              <a:t>Successful students display a sense of urgency and purpose, remaining calm as exams approach because of the preparation that has been done in advance </a:t>
            </a:r>
            <a:endParaRPr lang="en-GB" sz="2200" dirty="0">
              <a:latin typeface="Calibri" panose="020F0502020204030204" pitchFamily="34" charset="0"/>
            </a:endParaRPr>
          </a:p>
        </p:txBody>
      </p:sp>
      <p:pic>
        <p:nvPicPr>
          <p:cNvPr id="11"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8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Fulston Crest"/>
          <p:cNvPicPr>
            <a:picLocks noChangeAspect="1" noChangeArrowheads="1"/>
          </p:cNvPicPr>
          <p:nvPr/>
        </p:nvPicPr>
        <p:blipFill>
          <a:blip r:embed="rId2" cstate="print"/>
          <a:srcRect l="28195" t="32680" r="15790"/>
          <a:stretch>
            <a:fillRect/>
          </a:stretch>
        </p:blipFill>
        <p:spPr bwMode="auto">
          <a:xfrm>
            <a:off x="7427507" y="206052"/>
            <a:ext cx="1423928" cy="1489762"/>
          </a:xfrm>
          <a:prstGeom prst="rect">
            <a:avLst/>
          </a:prstGeom>
          <a:noFill/>
          <a:ln w="9525">
            <a:noFill/>
            <a:miter lim="800000"/>
            <a:headEnd/>
            <a:tailEnd/>
          </a:ln>
        </p:spPr>
      </p:pic>
      <p:sp>
        <p:nvSpPr>
          <p:cNvPr id="8" name="TextBox 7"/>
          <p:cNvSpPr txBox="1"/>
          <p:nvPr/>
        </p:nvSpPr>
        <p:spPr>
          <a:xfrm>
            <a:off x="827584" y="1960965"/>
            <a:ext cx="7572428" cy="2862322"/>
          </a:xfrm>
          <a:prstGeom prst="rect">
            <a:avLst/>
          </a:prstGeom>
          <a:solidFill>
            <a:schemeClr val="tx2">
              <a:lumMod val="20000"/>
              <a:lumOff val="80000"/>
            </a:schemeClr>
          </a:solidFill>
          <a:ln w="57150">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3600" b="1" cap="small" dirty="0" smtClean="0">
                <a:solidFill>
                  <a:prstClr val="black"/>
                </a:solidFill>
                <a:latin typeface="Lucida Sans"/>
              </a:rPr>
              <a:t>FULSTON MANOR </a:t>
            </a:r>
          </a:p>
          <a:p>
            <a:pPr algn="ctr"/>
            <a:r>
              <a:rPr lang="en-GB" sz="3600" b="1" cap="small" dirty="0" smtClean="0">
                <a:solidFill>
                  <a:prstClr val="black"/>
                </a:solidFill>
                <a:latin typeface="Lucida Sans"/>
              </a:rPr>
              <a:t>Year 11 GCSE Parents’ Evening</a:t>
            </a:r>
          </a:p>
          <a:p>
            <a:pPr algn="ctr"/>
            <a:r>
              <a:rPr lang="en-GB" sz="3600" cap="small" dirty="0" smtClean="0">
                <a:solidFill>
                  <a:prstClr val="black"/>
                </a:solidFill>
                <a:latin typeface="Lucida Sans"/>
              </a:rPr>
              <a:t>Wednesday, 1</a:t>
            </a:r>
            <a:r>
              <a:rPr lang="en-GB" sz="3600" cap="small" baseline="30000" dirty="0" smtClean="0">
                <a:solidFill>
                  <a:prstClr val="black"/>
                </a:solidFill>
                <a:latin typeface="Lucida Sans"/>
              </a:rPr>
              <a:t>st</a:t>
            </a:r>
            <a:r>
              <a:rPr lang="en-GB" sz="3600" cap="small" dirty="0" smtClean="0">
                <a:solidFill>
                  <a:prstClr val="black"/>
                </a:solidFill>
                <a:latin typeface="Lucida Sans"/>
              </a:rPr>
              <a:t> February 2017</a:t>
            </a:r>
          </a:p>
          <a:p>
            <a:pPr algn="ctr"/>
            <a:r>
              <a:rPr lang="en-GB" sz="3600" cap="small" dirty="0" smtClean="0">
                <a:solidFill>
                  <a:prstClr val="black"/>
                </a:solidFill>
                <a:latin typeface="Lucida Sans"/>
              </a:rPr>
              <a:t>7:00 pm</a:t>
            </a:r>
          </a:p>
          <a:p>
            <a:pPr algn="ctr"/>
            <a:r>
              <a:rPr lang="en-GB" sz="3600" cap="small" dirty="0" smtClean="0">
                <a:solidFill>
                  <a:prstClr val="black"/>
                </a:solidFill>
                <a:latin typeface="Lucida Sans"/>
              </a:rPr>
              <a:t>Millennium Hall</a:t>
            </a:r>
            <a:endParaRPr lang="en-GB" sz="3600" cap="small" dirty="0">
              <a:solidFill>
                <a:prstClr val="black"/>
              </a:solidFill>
              <a:latin typeface="Lucida Sans"/>
            </a:endParaRPr>
          </a:p>
        </p:txBody>
      </p:sp>
      <p:pic>
        <p:nvPicPr>
          <p:cNvPr id="1026" name="Picture 2" descr="C:\Users\dpayne\AppData\Local\Microsoft\Windows\Temporary Internet Files\Content.Outlook\MVZL9VAI\NCTL-National-Support-School-lock-up-(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5589240"/>
            <a:ext cx="1723448" cy="10096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5719977"/>
            <a:ext cx="1477981" cy="9509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3568" y="836712"/>
            <a:ext cx="6624736" cy="646331"/>
          </a:xfrm>
          <a:prstGeom prst="rect">
            <a:avLst/>
          </a:prstGeom>
          <a:noFill/>
        </p:spPr>
        <p:txBody>
          <a:bodyPr wrap="square" rtlCol="0">
            <a:spAutoFit/>
          </a:bodyPr>
          <a:lstStyle/>
          <a:p>
            <a:pPr algn="ctr"/>
            <a:r>
              <a:rPr lang="en-GB" i="1" dirty="0" smtClean="0">
                <a:solidFill>
                  <a:prstClr val="white"/>
                </a:solidFill>
                <a:latin typeface="Calibri"/>
              </a:rPr>
              <a:t>A High Performing Business &amp; Enterprise </a:t>
            </a:r>
          </a:p>
          <a:p>
            <a:pPr algn="ctr"/>
            <a:r>
              <a:rPr lang="en-GB" i="1" dirty="0" smtClean="0">
                <a:solidFill>
                  <a:prstClr val="white"/>
                </a:solidFill>
                <a:latin typeface="Calibri"/>
              </a:rPr>
              <a:t>and Training School</a:t>
            </a:r>
            <a:endParaRPr lang="en-GB" i="1" dirty="0">
              <a:solidFill>
                <a:prstClr val="white"/>
              </a:solidFill>
              <a:latin typeface="Calibri"/>
            </a:endParaRPr>
          </a:p>
        </p:txBody>
      </p:sp>
      <p:pic>
        <p:nvPicPr>
          <p:cNvPr id="9" name="Picture 8" descr="cid:D37773F2-4752-4939-A9E2-7790820C9095@dlink.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5072" y="5877272"/>
            <a:ext cx="2524869" cy="6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04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5" t="7233" r="7397" b="6160"/>
          <a:stretch/>
        </p:blipFill>
        <p:spPr>
          <a:xfrm>
            <a:off x="0" y="974817"/>
            <a:ext cx="9042763" cy="4751614"/>
          </a:xfrm>
          <a:prstGeom prst="rect">
            <a:avLst/>
          </a:prstGeom>
        </p:spPr>
      </p:pic>
      <p:pic>
        <p:nvPicPr>
          <p:cNvPr id="3" name="Picture 14" descr="Fulston Crest"/>
          <p:cNvPicPr>
            <a:picLocks noChangeAspect="1" noChangeArrowheads="1"/>
          </p:cNvPicPr>
          <p:nvPr/>
        </p:nvPicPr>
        <p:blipFill>
          <a:blip r:embed="rId3" cstate="print"/>
          <a:srcRect l="28195" t="32680" r="15790"/>
          <a:stretch>
            <a:fillRect/>
          </a:stretch>
        </p:blipFill>
        <p:spPr bwMode="auto">
          <a:xfrm>
            <a:off x="7956376" y="260648"/>
            <a:ext cx="967067" cy="1011778"/>
          </a:xfrm>
          <a:prstGeom prst="rect">
            <a:avLst/>
          </a:prstGeom>
          <a:noFill/>
          <a:ln w="9525">
            <a:noFill/>
            <a:miter lim="800000"/>
            <a:headEnd/>
            <a:tailEnd/>
          </a:ln>
        </p:spPr>
      </p:pic>
      <p:pic>
        <p:nvPicPr>
          <p:cNvPr id="5" name="Picture 4"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006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143692" y="1554213"/>
            <a:ext cx="8840288" cy="4191812"/>
          </a:xfrm>
          <a:prstGeom prst="downArrowCallout">
            <a:avLst>
              <a:gd name="adj1" fmla="val 10612"/>
              <a:gd name="adj2" fmla="val 25000"/>
              <a:gd name="adj3" fmla="val 25000"/>
              <a:gd name="adj4" fmla="val 64977"/>
            </a:avLst>
          </a:prstGeom>
          <a:blipFill>
            <a:blip r:embed="rId2"/>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100" dirty="0">
              <a:solidFill>
                <a:schemeClr val="tx2"/>
              </a:solidFill>
              <a:cs typeface="MV Boli" panose="02000500030200090000" pitchFamily="2" charset="0"/>
            </a:endParaRPr>
          </a:p>
          <a:p>
            <a:r>
              <a:rPr lang="en-GB" sz="2100" dirty="0">
                <a:solidFill>
                  <a:schemeClr val="tx1"/>
                </a:solidFill>
                <a:cs typeface="MV Boli" panose="02000500030200090000" pitchFamily="2" charset="0"/>
              </a:rPr>
              <a:t>All students have unlimited, free access to the </a:t>
            </a:r>
            <a:r>
              <a:rPr lang="en-GB" sz="2100" dirty="0" err="1">
                <a:solidFill>
                  <a:schemeClr val="tx1"/>
                </a:solidFill>
                <a:cs typeface="MV Boli" panose="02000500030200090000" pitchFamily="2" charset="0"/>
              </a:rPr>
              <a:t>Pixl</a:t>
            </a:r>
            <a:r>
              <a:rPr lang="en-GB" sz="2100" dirty="0">
                <a:solidFill>
                  <a:schemeClr val="tx1"/>
                </a:solidFill>
                <a:cs typeface="MV Boli" panose="02000500030200090000" pitchFamily="2" charset="0"/>
              </a:rPr>
              <a:t> Lit App, which provides revision games and activities for English Literature subjects</a:t>
            </a:r>
          </a:p>
          <a:p>
            <a:r>
              <a:rPr lang="en-GB" sz="2100" b="1" u="sng" dirty="0">
                <a:solidFill>
                  <a:schemeClr val="tx1"/>
                </a:solidFill>
                <a:cs typeface="MV Boli" panose="02000500030200090000" pitchFamily="2" charset="0"/>
              </a:rPr>
              <a:t>Login Details:</a:t>
            </a:r>
            <a:r>
              <a:rPr lang="en-GB" sz="2100" dirty="0">
                <a:solidFill>
                  <a:schemeClr val="tx1"/>
                </a:solidFill>
                <a:cs typeface="MV Boli" panose="02000500030200090000" pitchFamily="2" charset="0"/>
              </a:rPr>
              <a:t/>
            </a:r>
            <a:br>
              <a:rPr lang="en-GB" sz="2100" dirty="0">
                <a:solidFill>
                  <a:schemeClr val="tx1"/>
                </a:solidFill>
                <a:cs typeface="MV Boli" panose="02000500030200090000" pitchFamily="2" charset="0"/>
              </a:rPr>
            </a:br>
            <a:r>
              <a:rPr lang="en-GB" sz="2100" dirty="0">
                <a:solidFill>
                  <a:schemeClr val="tx1"/>
                </a:solidFill>
                <a:cs typeface="MV Boli" panose="02000500030200090000" pitchFamily="2" charset="0"/>
              </a:rPr>
              <a:t>School ID = FM930</a:t>
            </a:r>
            <a:br>
              <a:rPr lang="en-GB" sz="2100" dirty="0">
                <a:solidFill>
                  <a:schemeClr val="tx1"/>
                </a:solidFill>
                <a:cs typeface="MV Boli" panose="02000500030200090000" pitchFamily="2" charset="0"/>
              </a:rPr>
            </a:br>
            <a:r>
              <a:rPr lang="en-GB" sz="2100" dirty="0">
                <a:solidFill>
                  <a:schemeClr val="tx1"/>
                </a:solidFill>
                <a:cs typeface="MV Boli" panose="02000500030200090000" pitchFamily="2" charset="0"/>
              </a:rPr>
              <a:t>Username = surname and first initial in capital letters (MULLIGANJ, for example)</a:t>
            </a:r>
            <a:br>
              <a:rPr lang="en-GB" sz="2100" dirty="0">
                <a:solidFill>
                  <a:schemeClr val="tx1"/>
                </a:solidFill>
                <a:cs typeface="MV Boli" panose="02000500030200090000" pitchFamily="2" charset="0"/>
              </a:rPr>
            </a:br>
            <a:r>
              <a:rPr lang="en-GB" sz="2100" dirty="0">
                <a:solidFill>
                  <a:schemeClr val="tx1"/>
                </a:solidFill>
                <a:cs typeface="MV Boli" panose="02000500030200090000" pitchFamily="2" charset="0"/>
              </a:rPr>
              <a:t>Password = password</a:t>
            </a:r>
            <a:r>
              <a:rPr lang="en-GB" sz="3000" dirty="0">
                <a:solidFill>
                  <a:schemeClr val="tx1"/>
                </a:solidFill>
                <a:cs typeface="MV Boli" panose="02000500030200090000" pitchFamily="2" charset="0"/>
              </a:rPr>
              <a:t/>
            </a:r>
            <a:br>
              <a:rPr lang="en-GB" sz="3000" dirty="0">
                <a:solidFill>
                  <a:schemeClr val="tx1"/>
                </a:solidFill>
                <a:cs typeface="MV Boli" panose="02000500030200090000" pitchFamily="2" charset="0"/>
              </a:rPr>
            </a:br>
            <a:endParaRPr lang="en-GB" sz="3000" dirty="0">
              <a:solidFill>
                <a:schemeClr val="tx1"/>
              </a:solidFill>
              <a:cs typeface="MV Boli" panose="02000500030200090000" pitchFamily="2" charset="0"/>
            </a:endParaRPr>
          </a:p>
        </p:txBody>
      </p:sp>
      <p:pic>
        <p:nvPicPr>
          <p:cNvPr id="3" name="Picture 14" descr="Fulston Crest"/>
          <p:cNvPicPr>
            <a:picLocks noChangeAspect="1" noChangeArrowheads="1"/>
          </p:cNvPicPr>
          <p:nvPr/>
        </p:nvPicPr>
        <p:blipFill>
          <a:blip r:embed="rId3" cstate="print"/>
          <a:srcRect l="28195" t="32680" r="15790"/>
          <a:stretch>
            <a:fillRect/>
          </a:stretch>
        </p:blipFill>
        <p:spPr bwMode="auto">
          <a:xfrm>
            <a:off x="7956376" y="260648"/>
            <a:ext cx="967067" cy="1011778"/>
          </a:xfrm>
          <a:prstGeom prst="rect">
            <a:avLst/>
          </a:prstGeom>
          <a:noFill/>
          <a:ln w="9525">
            <a:noFill/>
            <a:miter lim="800000"/>
            <a:headEnd/>
            <a:tailEnd/>
          </a:ln>
        </p:spPr>
      </p:pic>
      <p:pic>
        <p:nvPicPr>
          <p:cNvPr id="5" name="Picture 4"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721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7164" t="8661" r="7298" b="6160"/>
          <a:stretch/>
        </p:blipFill>
        <p:spPr>
          <a:xfrm>
            <a:off x="0" y="857250"/>
            <a:ext cx="9187134" cy="5143500"/>
          </a:xfrm>
          <a:prstGeom prst="rect">
            <a:avLst/>
          </a:prstGeom>
        </p:spPr>
      </p:pic>
      <p:sp>
        <p:nvSpPr>
          <p:cNvPr id="5" name="Rectangle 4"/>
          <p:cNvSpPr/>
          <p:nvPr/>
        </p:nvSpPr>
        <p:spPr>
          <a:xfrm>
            <a:off x="195943" y="4256859"/>
            <a:ext cx="2645229" cy="920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14" descr="Fulston Crest"/>
          <p:cNvPicPr>
            <a:picLocks noChangeAspect="1" noChangeArrowheads="1"/>
          </p:cNvPicPr>
          <p:nvPr/>
        </p:nvPicPr>
        <p:blipFill>
          <a:blip r:embed="rId3" cstate="print"/>
          <a:srcRect l="28195" t="32680" r="15790"/>
          <a:stretch>
            <a:fillRect/>
          </a:stretch>
        </p:blipFill>
        <p:spPr bwMode="auto">
          <a:xfrm>
            <a:off x="7956376" y="260648"/>
            <a:ext cx="967067" cy="1011778"/>
          </a:xfrm>
          <a:prstGeom prst="rect">
            <a:avLst/>
          </a:prstGeom>
          <a:noFill/>
          <a:ln w="9525">
            <a:noFill/>
            <a:miter lim="800000"/>
            <a:headEnd/>
            <a:tailEnd/>
          </a:ln>
        </p:spPr>
      </p:pic>
      <p:pic>
        <p:nvPicPr>
          <p:cNvPr id="7" name="Picture 6"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38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err="1" smtClean="0"/>
              <a:t>PiXL</a:t>
            </a:r>
            <a:r>
              <a:rPr lang="en-GB" dirty="0" smtClean="0"/>
              <a:t> Maths App</a:t>
            </a:r>
            <a:endParaRPr lang="en-GB" dirty="0"/>
          </a:p>
        </p:txBody>
      </p:sp>
      <p:sp>
        <p:nvSpPr>
          <p:cNvPr id="3" name="Subtitle 2"/>
          <p:cNvSpPr>
            <a:spLocks noGrp="1"/>
          </p:cNvSpPr>
          <p:nvPr>
            <p:ph type="subTitle" idx="1"/>
          </p:nvPr>
        </p:nvSpPr>
        <p:spPr/>
        <p:txBody>
          <a:bodyPr/>
          <a:lstStyle/>
          <a:p>
            <a:endParaRPr lang="en-GB"/>
          </a:p>
        </p:txBody>
      </p:sp>
      <p:pic>
        <p:nvPicPr>
          <p:cNvPr id="4" name="Picture 14" descr="Fulston Crest"/>
          <p:cNvPicPr>
            <a:picLocks noChangeAspect="1" noChangeArrowheads="1"/>
          </p:cNvPicPr>
          <p:nvPr/>
        </p:nvPicPr>
        <p:blipFill>
          <a:blip r:embed="rId2" cstate="print"/>
          <a:srcRect l="28195" t="32680" r="15790"/>
          <a:stretch>
            <a:fillRect/>
          </a:stretch>
        </p:blipFill>
        <p:spPr bwMode="auto">
          <a:xfrm>
            <a:off x="7884367" y="206052"/>
            <a:ext cx="967067" cy="1011778"/>
          </a:xfrm>
          <a:prstGeom prst="rect">
            <a:avLst/>
          </a:prstGeom>
          <a:noFill/>
          <a:ln w="9525">
            <a:noFill/>
            <a:miter lim="800000"/>
            <a:headEnd/>
            <a:tailEnd/>
          </a:ln>
        </p:spPr>
      </p:pic>
      <p:pic>
        <p:nvPicPr>
          <p:cNvPr id="5" name="Picture 3" descr="C:\Users\dpayne\AppData\Local\Microsoft\Windows\Temporary Internet Files\Content.Outlook\MVZL9VAI\FM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14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Access – desktops, phones and tablets</a:t>
            </a:r>
            <a:endParaRPr lang="en-GB" dirty="0"/>
          </a:p>
        </p:txBody>
      </p:sp>
      <p:pic>
        <p:nvPicPr>
          <p:cNvPr id="4" name="Picture 3"/>
          <p:cNvPicPr>
            <a:picLocks noChangeAspect="1"/>
          </p:cNvPicPr>
          <p:nvPr/>
        </p:nvPicPr>
        <p:blipFill>
          <a:blip r:embed="rId2"/>
          <a:stretch>
            <a:fillRect/>
          </a:stretch>
        </p:blipFill>
        <p:spPr>
          <a:xfrm>
            <a:off x="198374" y="2670171"/>
            <a:ext cx="8744869" cy="2404675"/>
          </a:xfrm>
          <a:prstGeom prst="rect">
            <a:avLst/>
          </a:prstGeom>
        </p:spPr>
      </p:pic>
      <p:pic>
        <p:nvPicPr>
          <p:cNvPr id="5" name="Picture 14" descr="Fulston Crest"/>
          <p:cNvPicPr>
            <a:picLocks noChangeAspect="1" noChangeArrowheads="1"/>
          </p:cNvPicPr>
          <p:nvPr/>
        </p:nvPicPr>
        <p:blipFill>
          <a:blip r:embed="rId3" cstate="print"/>
          <a:srcRect l="28195" t="32680" r="15790"/>
          <a:stretch>
            <a:fillRect/>
          </a:stretch>
        </p:blipFill>
        <p:spPr bwMode="auto">
          <a:xfrm>
            <a:off x="7884367" y="206052"/>
            <a:ext cx="967067" cy="1011778"/>
          </a:xfrm>
          <a:prstGeom prst="rect">
            <a:avLst/>
          </a:prstGeom>
          <a:noFill/>
          <a:ln w="9525">
            <a:noFill/>
            <a:miter lim="800000"/>
            <a:headEnd/>
            <a:tailEnd/>
          </a:ln>
        </p:spPr>
      </p:pic>
      <p:pic>
        <p:nvPicPr>
          <p:cNvPr id="6" name="Picture 3" descr="C:\Users\dpayne\AppData\Local\Microsoft\Windows\Temporary Internet Files\Content.Outlook\MVZL9VAI\F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0664"/>
            <a:ext cx="504056" cy="3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820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7926</TotalTime>
  <Words>2585</Words>
  <Application>Microsoft Office PowerPoint</Application>
  <PresentationFormat>On-screen Show (4:3)</PresentationFormat>
  <Paragraphs>775</Paragraphs>
  <Slides>48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Corbel</vt:lpstr>
      <vt:lpstr>Lucida Sans</vt:lpstr>
      <vt:lpstr>MV Boli</vt:lpstr>
      <vt:lpstr>Rockwell</vt:lpstr>
      <vt:lpstr>Symbol</vt:lpstr>
      <vt:lpstr>Times New Roman</vt:lpstr>
      <vt:lpstr>Wingdings 2</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PiXL Maths App</vt:lpstr>
      <vt:lpstr>Access – desktops, phones and tablets</vt:lpstr>
      <vt:lpstr>PowerPoint Presentation</vt:lpstr>
      <vt:lpstr>Logging in</vt:lpstr>
      <vt:lpstr>Complete tasks or design your own test</vt:lpstr>
      <vt:lpstr>Take a challenge</vt:lpstr>
      <vt:lpstr>Check your ranking</vt:lpstr>
      <vt:lpstr>Skills overview </vt:lpstr>
      <vt:lpstr>Equipment checklist for all maths lessons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Revision is a three step process</vt:lpstr>
      <vt:lpstr>Where can I find past papers?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Fulston Manor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dpayne</dc:creator>
  <cp:lastModifiedBy>DPayne</cp:lastModifiedBy>
  <cp:revision>566</cp:revision>
  <cp:lastPrinted>2017-02-01T10:28:11Z</cp:lastPrinted>
  <dcterms:created xsi:type="dcterms:W3CDTF">2007-09-25T13:20:03Z</dcterms:created>
  <dcterms:modified xsi:type="dcterms:W3CDTF">2017-02-01T10:51:10Z</dcterms:modified>
</cp:coreProperties>
</file>